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22"/>
  </p:notesMasterIdLst>
  <p:handoutMasterIdLst>
    <p:handoutMasterId r:id="rId23"/>
  </p:handoutMasterIdLst>
  <p:sldIdLst>
    <p:sldId id="2045" r:id="rId6"/>
    <p:sldId id="2062" r:id="rId7"/>
    <p:sldId id="546" r:id="rId8"/>
    <p:sldId id="2058" r:id="rId9"/>
    <p:sldId id="2050" r:id="rId10"/>
    <p:sldId id="2057" r:id="rId11"/>
    <p:sldId id="2052" r:id="rId12"/>
    <p:sldId id="542" r:id="rId13"/>
    <p:sldId id="2061" r:id="rId14"/>
    <p:sldId id="2043" r:id="rId15"/>
    <p:sldId id="2048" r:id="rId16"/>
    <p:sldId id="2049" r:id="rId17"/>
    <p:sldId id="2060" r:id="rId18"/>
    <p:sldId id="2056" r:id="rId19"/>
    <p:sldId id="2059" r:id="rId20"/>
    <p:sldId id="2046"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orient="horz" pos="1661" userDrawn="1">
          <p15:clr>
            <a:srgbClr val="A4A3A4"/>
          </p15:clr>
        </p15:guide>
        <p15:guide id="4" orient="horz" pos="663" userDrawn="1">
          <p15:clr>
            <a:srgbClr val="A4A3A4"/>
          </p15:clr>
        </p15:guide>
        <p15:guide id="5" orient="horz" pos="1933" userDrawn="1">
          <p15:clr>
            <a:srgbClr val="A4A3A4"/>
          </p15:clr>
        </p15:guide>
        <p15:guide id="6" pos="393" userDrawn="1">
          <p15:clr>
            <a:srgbClr val="A4A3A4"/>
          </p15:clr>
        </p15:guide>
        <p15:guide id="7" pos="3840" userDrawn="1">
          <p15:clr>
            <a:srgbClr val="A4A3A4"/>
          </p15:clr>
        </p15:guide>
        <p15:guide id="8" pos="619" userDrawn="1">
          <p15:clr>
            <a:srgbClr val="A4A3A4"/>
          </p15:clr>
        </p15:guide>
        <p15:guide id="9" pos="733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6FE617-641D-9A6A-2282-5414768E114E}" name="Pierre SEGUINEAU" initials="PS" userId="S::M28821@bpifrance.fr::8897530b-e7fa-40aa-ae8c-e251f4d4edd4" providerId="AD"/>
  <p188:author id="{059F1A19-B46D-D025-9BEA-9E1E153D792E}" name="Samson PERROT" initials="SP" userId="S::m27270@bpifrance.fr::b11d4f6b-0cc4-4816-b2bb-a60411d11b62" providerId="AD"/>
  <p188:author id="{40CDBE24-7F24-0DD9-82B8-2B20884D5BB7}" name="Vincent CRIQUEBEC" initials="VC" userId="S::m93732@bpifrance.fr::9e07c35f-086a-43ea-976f-8c5bafc08eb7" providerId="AD"/>
  <p188:author id="{2B7BCB30-90FB-A124-2857-4D46906C8F0A}" name="Oceane WALKER" initials="OW" userId="S::M00486@bpifrance.fr::d73a3113-0b71-42d9-a27d-f0555d31cc81" providerId="AD"/>
  <p188:author id="{77BAB739-6AEA-AC94-1D84-DED7ED2F3E15}" name="Anne-Valere DECROOCQ-MARIONNET" initials="AD" userId="S::ma4026@bpifrance.fr::a6b27e06-9202-47b6-a4d6-dd385d998122" providerId="AD"/>
  <p188:author id="{7184F360-6DCF-97E4-0424-2BC9EF9750D4}" name="Pierre SEGUINEAU" initials="PS" userId="S::m28821@bpifrance.fr::8897530b-e7fa-40aa-ae8c-e251f4d4edd4" providerId="AD"/>
  <p188:author id="{FA95716D-F808-09F0-141C-EE0B8E06B634}" name="Vincent CRIQUEBEC" initials="VC" userId="S::M93732@bpifrance.fr::9e07c35f-086a-43ea-976f-8c5bafc08eb7" providerId="AD"/>
  <p188:author id="{CE4AE670-D65D-0696-52C1-55BEEC6B6F08}" name="Anne-Valere DECROOCQ-MARIONNET" initials="AD" userId="S::MA4026@bpifrance.fr::a6b27e06-9202-47b6-a4d6-dd385d998122" providerId="AD"/>
  <p188:author id="{1415218C-7BB2-EB16-2D33-E4174E4BEAAE}" name="Alice SUTRA FOURCADE" initials="AS" userId="S::M86142@bpifrance.fr::972fe04a-4abb-48b2-be14-a3dec15215ce" providerId="AD"/>
  <p188:author id="{F25D148F-5C9A-BD69-8156-AA17977CEDFC}" name="Samson PERROT" initials="SP" userId="S::M27270@bpifrance.fr::b11d4f6b-0cc4-4816-b2bb-a60411d11b62" providerId="AD"/>
  <p188:author id="{23FE7BD3-4CAE-AF6E-686F-B3F577DD81E3}" name="Silvia DIAZ PIQUER" initials="SP" userId="S::m11974@bpifrance.fr::6daf2eab-6c2c-4c3d-80b3-b882b2910832" providerId="AD"/>
  <p188:author id="{19E21EE7-2606-7446-773B-D5DABB2F4E10}" name="Silvia DIAZ PIQUER" initials="SDP" userId="Silvia DIAZ PIQU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03F"/>
    <a:srgbClr val="69CD59"/>
    <a:srgbClr val="786E64"/>
    <a:srgbClr val="FF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89" autoAdjust="0"/>
  </p:normalViewPr>
  <p:slideViewPr>
    <p:cSldViewPr snapToGrid="0">
      <p:cViewPr varScale="1">
        <p:scale>
          <a:sx n="98" d="100"/>
          <a:sy n="98" d="100"/>
        </p:scale>
        <p:origin x="1038" y="96"/>
      </p:cViewPr>
      <p:guideLst>
        <p:guide orient="horz" pos="2568"/>
        <p:guide orient="horz" pos="1661"/>
        <p:guide orient="horz" pos="663"/>
        <p:guide orient="horz" pos="1933"/>
        <p:guide pos="393"/>
        <p:guide pos="3840"/>
        <p:guide pos="619"/>
        <p:guide pos="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A605724-2B3D-C771-CEF5-4D06DA86780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14D0011-72F6-1896-8C78-E4D626E8608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FF8CB3E-2EC8-44AD-B7F5-584F89454F9A}" type="datetimeFigureOut">
              <a:rPr lang="fr-FR" smtClean="0"/>
              <a:t>16/01/2026</a:t>
            </a:fld>
            <a:endParaRPr lang="fr-FR"/>
          </a:p>
        </p:txBody>
      </p:sp>
      <p:sp>
        <p:nvSpPr>
          <p:cNvPr id="4" name="Espace réservé du pied de page 3">
            <a:extLst>
              <a:ext uri="{FF2B5EF4-FFF2-40B4-BE49-F238E27FC236}">
                <a16:creationId xmlns:a16="http://schemas.microsoft.com/office/drawing/2014/main" id="{B312DF8B-7538-974A-3E1D-1B1A274CD75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02FCE50-B41A-C334-5597-F171A706A425}"/>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440E7E-54DB-49E1-8F1D-10C39D6208A1}" type="slidenum">
              <a:rPr lang="fr-FR" smtClean="0"/>
              <a:t>‹N°›</a:t>
            </a:fld>
            <a:endParaRPr lang="fr-FR"/>
          </a:p>
        </p:txBody>
      </p:sp>
    </p:spTree>
    <p:extLst>
      <p:ext uri="{BB962C8B-B14F-4D97-AF65-F5344CB8AC3E}">
        <p14:creationId xmlns:p14="http://schemas.microsoft.com/office/powerpoint/2010/main" val="33900636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3"/>
          </a:xfrm>
          <a:prstGeom prst="rect">
            <a:avLst/>
          </a:prstGeom>
        </p:spPr>
        <p:txBody>
          <a:bodyPr vert="horz" lIns="95571" tIns="47786" rIns="95571" bIns="47786" rtlCol="0"/>
          <a:lstStyle>
            <a:lvl1pPr algn="l">
              <a:defRPr sz="1300"/>
            </a:lvl1pPr>
          </a:lstStyle>
          <a:p>
            <a:endParaRPr lang="fr-FR"/>
          </a:p>
        </p:txBody>
      </p:sp>
      <p:sp>
        <p:nvSpPr>
          <p:cNvPr id="3" name="Espace réservé de la date 2"/>
          <p:cNvSpPr>
            <a:spLocks noGrp="1"/>
          </p:cNvSpPr>
          <p:nvPr>
            <p:ph type="dt" idx="1"/>
          </p:nvPr>
        </p:nvSpPr>
        <p:spPr>
          <a:xfrm>
            <a:off x="3850444" y="0"/>
            <a:ext cx="2945659" cy="496333"/>
          </a:xfrm>
          <a:prstGeom prst="rect">
            <a:avLst/>
          </a:prstGeom>
        </p:spPr>
        <p:txBody>
          <a:bodyPr vert="horz" lIns="95571" tIns="47786" rIns="95571" bIns="47786" rtlCol="0"/>
          <a:lstStyle>
            <a:lvl1pPr algn="r">
              <a:defRPr sz="1300"/>
            </a:lvl1pPr>
          </a:lstStyle>
          <a:p>
            <a:fld id="{D3408DD4-2848-4130-91D2-DA279B566371}" type="datetimeFigureOut">
              <a:rPr lang="fr-FR" smtClean="0"/>
              <a:pPr/>
              <a:t>16/01/2026</a:t>
            </a:fld>
            <a:endParaRPr lang="fr-FR"/>
          </a:p>
        </p:txBody>
      </p:sp>
      <p:sp>
        <p:nvSpPr>
          <p:cNvPr id="4" name="Espace réservé de l'image des diapositives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5571" tIns="47786" rIns="95571" bIns="47786"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5571" tIns="47786" rIns="95571" bIns="4778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3"/>
            <a:ext cx="2945659" cy="496333"/>
          </a:xfrm>
          <a:prstGeom prst="rect">
            <a:avLst/>
          </a:prstGeom>
        </p:spPr>
        <p:txBody>
          <a:bodyPr vert="horz" lIns="95571" tIns="47786" rIns="95571" bIns="4778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4" y="9428583"/>
            <a:ext cx="2945659" cy="496333"/>
          </a:xfrm>
          <a:prstGeom prst="rect">
            <a:avLst/>
          </a:prstGeom>
        </p:spPr>
        <p:txBody>
          <a:bodyPr vert="horz" lIns="95571" tIns="47786" rIns="95571" bIns="47786" rtlCol="0" anchor="b"/>
          <a:lstStyle>
            <a:lvl1pPr algn="r">
              <a:defRPr sz="13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187129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2015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6589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Enlever la flèche et la numération</a:t>
            </a:r>
          </a:p>
        </p:txBody>
      </p:sp>
    </p:spTree>
    <p:extLst>
      <p:ext uri="{BB962C8B-B14F-4D97-AF65-F5344CB8AC3E}">
        <p14:creationId xmlns:p14="http://schemas.microsoft.com/office/powerpoint/2010/main" val="344614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5570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PRESENTATION DE L’EXPERT INTERVENANT</a:t>
            </a:r>
          </a:p>
          <a:p>
            <a:endParaRPr lang="fr-FR" dirty="0"/>
          </a:p>
        </p:txBody>
      </p:sp>
    </p:spTree>
    <p:extLst>
      <p:ext uri="{BB962C8B-B14F-4D97-AF65-F5344CB8AC3E}">
        <p14:creationId xmlns:p14="http://schemas.microsoft.com/office/powerpoint/2010/main" val="381368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2005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9657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dirty="0">
                <a:solidFill>
                  <a:srgbClr val="4F403F"/>
                </a:solidFill>
                <a:highlight>
                  <a:srgbClr val="FFFF00"/>
                </a:highlight>
              </a:rPr>
              <a:t>TRL-3 : construction des 1ers prototypes pour valider des principes de base de la conception. </a:t>
            </a:r>
          </a:p>
          <a:p>
            <a:pPr marL="171450" indent="-171450">
              <a:buFont typeface="Arial" panose="020B0604020202020204" pitchFamily="34" charset="0"/>
              <a:buChar char="•"/>
            </a:pPr>
            <a:r>
              <a:rPr lang="fr-FR" dirty="0"/>
              <a:t>TRL-4 : Validation de la technologie en laboratoire. les caractéristiques clés de la technologie sont démontrées dans un environnement de laboratoire réaliste. </a:t>
            </a:r>
            <a:r>
              <a:rPr lang="fr-FR"/>
              <a:t>Validation des performances et des capacités.</a:t>
            </a:r>
          </a:p>
          <a:p>
            <a:pPr marL="171450" indent="-171450">
              <a:buFont typeface="Arial" panose="020B0604020202020204" pitchFamily="34" charset="0"/>
              <a:buChar char="•"/>
            </a:pPr>
            <a:endParaRPr lang="fr-FR"/>
          </a:p>
        </p:txBody>
      </p:sp>
    </p:spTree>
    <p:extLst>
      <p:ext uri="{BB962C8B-B14F-4D97-AF65-F5344CB8AC3E}">
        <p14:creationId xmlns:p14="http://schemas.microsoft.com/office/powerpoint/2010/main" val="10020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sz="1200">
                <a:solidFill>
                  <a:srgbClr val="4F403F"/>
                </a:solidFill>
                <a:highlight>
                  <a:srgbClr val="FFFF00"/>
                </a:highlight>
              </a:rPr>
              <a:t>TRL-3 : construction des 1ers prototypes pour valider des principes de base de la conception. </a:t>
            </a:r>
          </a:p>
          <a:p>
            <a:pPr marL="171450" indent="-171450">
              <a:buFont typeface="Arial" panose="020B0604020202020204" pitchFamily="34" charset="0"/>
              <a:buChar char="•"/>
            </a:pPr>
            <a:r>
              <a:rPr lang="fr-FR"/>
              <a:t>TRL-4 : Validation de la technologie en laboratoire. les caractéristiques clés de la technologie sont démontrées dans un environnement de laboratoire réaliste. Validation des performances et des capacités.</a:t>
            </a:r>
          </a:p>
          <a:p>
            <a:pPr marL="171450" indent="-171450">
              <a:buFont typeface="Arial" panose="020B0604020202020204" pitchFamily="34" charset="0"/>
              <a:buChar char="•"/>
            </a:pPr>
            <a:endParaRPr lang="fr-FR"/>
          </a:p>
        </p:txBody>
      </p:sp>
    </p:spTree>
    <p:extLst>
      <p:ext uri="{BB962C8B-B14F-4D97-AF65-F5344CB8AC3E}">
        <p14:creationId xmlns:p14="http://schemas.microsoft.com/office/powerpoint/2010/main" val="354327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13525" cy="3721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4F403F"/>
                </a:solidFill>
                <a:highlight>
                  <a:srgbClr val="FFFF00"/>
                </a:highlight>
              </a:rPr>
              <a:t>Définir un plan de financement adapté et identifier les financeurs ou réseaux d’intérêt appropriés.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4F403F"/>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4F403F"/>
                </a:solidFill>
                <a:highlight>
                  <a:srgbClr val="FFFF00"/>
                </a:highlight>
              </a:rPr>
              <a:t>Phase de diagnostic : </a:t>
            </a:r>
            <a:r>
              <a:rPr lang="fr-FR" sz="1200" dirty="0">
                <a:solidFill>
                  <a:srgbClr val="4F403F"/>
                </a:solidFill>
                <a:highlight>
                  <a:srgbClr val="FFFF00"/>
                </a:highlight>
              </a:rPr>
              <a:t>Identifier les données et les éléments de valeur technique, stratégique, opérationnel du projet afin de révéler et de mettre en avant la valeur ajoutée et le potentiel de développement de la société ; Définition des objectifs opérationnels, financiers ; Adéquation des roadmaps technique, commerciale et financière.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4F403F"/>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4F403F"/>
                </a:solidFill>
                <a:highlight>
                  <a:srgbClr val="FFFF00"/>
                </a:highlight>
              </a:rPr>
              <a:t>Phase de conseil : </a:t>
            </a:r>
            <a:r>
              <a:rPr lang="fr-FR" sz="1200" dirty="0">
                <a:solidFill>
                  <a:srgbClr val="4F403F"/>
                </a:solidFill>
                <a:highlight>
                  <a:srgbClr val="FFFF00"/>
                </a:highlight>
              </a:rPr>
              <a:t>Challenge des modèles économiques envisagés en recherchant les leviers de performance économiques ; Expertise du business plan, notamment du revenu model et des charges associées, mise en cohérence des données économiques du projet ; La production d’un prévisionnel modélisant les principaux inputs (revenu model, </a:t>
            </a:r>
            <a:r>
              <a:rPr lang="fr-FR" sz="1200" dirty="0" err="1">
                <a:solidFill>
                  <a:srgbClr val="4F403F"/>
                </a:solidFill>
                <a:highlight>
                  <a:srgbClr val="FFFF00"/>
                </a:highlight>
              </a:rPr>
              <a:t>cost</a:t>
            </a:r>
            <a:r>
              <a:rPr lang="fr-FR" sz="1200" dirty="0">
                <a:solidFill>
                  <a:srgbClr val="4F403F"/>
                </a:solidFill>
                <a:highlight>
                  <a:srgbClr val="FFFF00"/>
                </a:highlight>
              </a:rPr>
              <a:t> model) assorti d’un plan de trésorerie et compte de résultat à 5 ans, validés conjointement ; Elaboration du plan de financement et de la stratégie financière induite, permettant de mettre en œuvre le développement du projet tout en optimisant les effets de leviers actionnables auprès des investisseurs/banquiers/BPI/ AAP ; Rédaction d'une note de présentation à destination des investisseurs potentiels ; Ciblage des financeurs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4F403F"/>
              </a:solidFill>
              <a:highlight>
                <a:srgbClr val="FFFF00"/>
              </a:highlight>
            </a:endParaRPr>
          </a:p>
          <a:p>
            <a:endParaRPr lang="fr-FR" dirty="0"/>
          </a:p>
        </p:txBody>
      </p:sp>
    </p:spTree>
    <p:extLst>
      <p:ext uri="{BB962C8B-B14F-4D97-AF65-F5344CB8AC3E}">
        <p14:creationId xmlns:p14="http://schemas.microsoft.com/office/powerpoint/2010/main" val="68924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5441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5898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itre ">
    <p:spTree>
      <p:nvGrpSpPr>
        <p:cNvPr id="1" name=""/>
        <p:cNvGrpSpPr/>
        <p:nvPr/>
      </p:nvGrpSpPr>
      <p:grpSpPr>
        <a:xfrm>
          <a:off x="0" y="0"/>
          <a:ext cx="0" cy="0"/>
          <a:chOff x="0" y="0"/>
          <a:chExt cx="0" cy="0"/>
        </a:xfrm>
      </p:grpSpPr>
      <p:sp>
        <p:nvSpPr>
          <p:cNvPr id="8" name="Rectangle 7"/>
          <p:cNvSpPr/>
          <p:nvPr userDrawn="1"/>
        </p:nvSpPr>
        <p:spPr>
          <a:xfrm>
            <a:off x="0" y="0"/>
            <a:ext cx="43678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Espace réservé du titre 1">
            <a:extLst>
              <a:ext uri="{FF2B5EF4-FFF2-40B4-BE49-F238E27FC236}">
                <a16:creationId xmlns:a16="http://schemas.microsoft.com/office/drawing/2014/main" id="{75CBC697-8D87-9F84-9010-0053DF6BC2D4}"/>
              </a:ext>
            </a:extLst>
          </p:cNvPr>
          <p:cNvSpPr>
            <a:spLocks noGrp="1"/>
          </p:cNvSpPr>
          <p:nvPr>
            <p:ph type="title"/>
          </p:nvPr>
        </p:nvSpPr>
        <p:spPr bwMode="gray">
          <a:xfrm>
            <a:off x="456000" y="1484784"/>
            <a:ext cx="3479760" cy="3888432"/>
          </a:xfrm>
          <a:prstGeom prst="rect">
            <a:avLst/>
          </a:prstGeom>
        </p:spPr>
        <p:txBody>
          <a:bodyPr vert="horz" lIns="0" tIns="0" rIns="0" bIns="0" rtlCol="0" anchor="ctr" anchorCtr="0">
            <a:noAutofit/>
          </a:bodyPr>
          <a:lstStyle>
            <a:lvl1pPr>
              <a:defRPr sz="3600">
                <a:solidFill>
                  <a:schemeClr val="bg1"/>
                </a:solidFill>
              </a:defRPr>
            </a:lvl1pPr>
          </a:lstStyle>
          <a:p>
            <a:r>
              <a:rPr lang="fr-FR"/>
              <a:t>CLIQUEZ POUR MODIFIER LE STYLE DU TITRE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age de gard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3ED63EE-48EA-AEB9-521C-60B6E21DCF30}"/>
              </a:ext>
            </a:extLst>
          </p:cNvPr>
          <p:cNvPicPr>
            <a:picLocks noChangeAspect="1"/>
          </p:cNvPicPr>
          <p:nvPr userDrawn="1"/>
        </p:nvPicPr>
        <p:blipFill>
          <a:blip r:embed="rId2"/>
          <a:stretch>
            <a:fillRect/>
          </a:stretch>
        </p:blipFill>
        <p:spPr>
          <a:xfrm>
            <a:off x="6062133" y="3033952"/>
            <a:ext cx="50800" cy="38100"/>
          </a:xfrm>
          <a:prstGeom prst="rect">
            <a:avLst/>
          </a:prstGeom>
        </p:spPr>
      </p:pic>
      <p:pic>
        <p:nvPicPr>
          <p:cNvPr id="4" name="Image 3">
            <a:extLst>
              <a:ext uri="{FF2B5EF4-FFF2-40B4-BE49-F238E27FC236}">
                <a16:creationId xmlns:a16="http://schemas.microsoft.com/office/drawing/2014/main" id="{84542983-177B-08EE-EC20-661DCD3B4C17}"/>
              </a:ext>
            </a:extLst>
          </p:cNvPr>
          <p:cNvPicPr>
            <a:picLocks noChangeAspect="1"/>
          </p:cNvPicPr>
          <p:nvPr userDrawn="1"/>
        </p:nvPicPr>
        <p:blipFill>
          <a:blip r:embed="rId2"/>
          <a:stretch>
            <a:fillRect/>
          </a:stretch>
        </p:blipFill>
        <p:spPr>
          <a:xfrm>
            <a:off x="6062133" y="3033952"/>
            <a:ext cx="50800" cy="38100"/>
          </a:xfrm>
          <a:prstGeom prst="rect">
            <a:avLst/>
          </a:prstGeom>
        </p:spPr>
      </p:pic>
      <p:sp>
        <p:nvSpPr>
          <p:cNvPr id="8" name="Parallélogramme 7">
            <a:extLst>
              <a:ext uri="{FF2B5EF4-FFF2-40B4-BE49-F238E27FC236}">
                <a16:creationId xmlns:a16="http://schemas.microsoft.com/office/drawing/2014/main" id="{275B79B8-D11B-814B-AEE8-D790BDD9E3EA}"/>
              </a:ext>
            </a:extLst>
          </p:cNvPr>
          <p:cNvSpPr>
            <a:spLocks/>
          </p:cNvSpPr>
          <p:nvPr userDrawn="1"/>
        </p:nvSpPr>
        <p:spPr>
          <a:xfrm rot="823541" flipH="1">
            <a:off x="-518580" y="1943311"/>
            <a:ext cx="13231320" cy="2632816"/>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
        <p:nvSpPr>
          <p:cNvPr id="9" name="Rectangle 8">
            <a:extLst>
              <a:ext uri="{FF2B5EF4-FFF2-40B4-BE49-F238E27FC236}">
                <a16:creationId xmlns:a16="http://schemas.microsoft.com/office/drawing/2014/main" id="{B3610B99-F900-0A8C-E955-DF06EF9ECEB7}"/>
              </a:ext>
            </a:extLst>
          </p:cNvPr>
          <p:cNvSpPr>
            <a:spLocks/>
          </p:cNvSpPr>
          <p:nvPr userDrawn="1"/>
        </p:nvSpPr>
        <p:spPr>
          <a:xfrm>
            <a:off x="0" y="3985908"/>
            <a:ext cx="12191323" cy="2117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
        <p:nvSpPr>
          <p:cNvPr id="12" name="Rectangle 11">
            <a:extLst>
              <a:ext uri="{FF2B5EF4-FFF2-40B4-BE49-F238E27FC236}">
                <a16:creationId xmlns:a16="http://schemas.microsoft.com/office/drawing/2014/main" id="{C2603E7F-63A5-C467-6102-85E8E8AA462D}"/>
              </a:ext>
            </a:extLst>
          </p:cNvPr>
          <p:cNvSpPr>
            <a:spLocks/>
          </p:cNvSpPr>
          <p:nvPr userDrawn="1"/>
        </p:nvSpPr>
        <p:spPr>
          <a:xfrm>
            <a:off x="-1" y="3033952"/>
            <a:ext cx="4260715" cy="13743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Tree>
    <p:extLst>
      <p:ext uri="{BB962C8B-B14F-4D97-AF65-F5344CB8AC3E}">
        <p14:creationId xmlns:p14="http://schemas.microsoft.com/office/powerpoint/2010/main" val="253020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A060D15F-D048-EDEB-D397-35A3D704F202}"/>
              </a:ext>
            </a:extLst>
          </p:cNvPr>
          <p:cNvSpPr>
            <a:spLocks noGrp="1"/>
          </p:cNvSpPr>
          <p:nvPr>
            <p:ph type="title" hasCustomPrompt="1"/>
          </p:nvPr>
        </p:nvSpPr>
        <p:spPr bwMode="gray">
          <a:xfrm>
            <a:off x="623392" y="209712"/>
            <a:ext cx="11112608" cy="627000"/>
          </a:xfrm>
          <a:prstGeom prst="rect">
            <a:avLst/>
          </a:prstGeom>
        </p:spPr>
        <p:txBody>
          <a:bodyPr vert="horz" lIns="0" tIns="0" rIns="0" bIns="0" rtlCol="0" anchor="ctr" anchorCtr="0">
            <a:noAutofit/>
          </a:bodyPr>
          <a:lstStyle/>
          <a:p>
            <a:r>
              <a:rPr lang="fr-FR"/>
              <a:t>CLIQUEZ POUR MODIFIER LE STYLE DU TITRE</a:t>
            </a:r>
          </a:p>
        </p:txBody>
      </p:sp>
      <p:cxnSp>
        <p:nvCxnSpPr>
          <p:cNvPr id="10" name="Connecteur droit 9">
            <a:extLst>
              <a:ext uri="{FF2B5EF4-FFF2-40B4-BE49-F238E27FC236}">
                <a16:creationId xmlns:a16="http://schemas.microsoft.com/office/drawing/2014/main" id="{2200D44D-2BC9-2FD3-7437-849893455CDB}"/>
              </a:ext>
            </a:extLst>
          </p:cNvPr>
          <p:cNvCxnSpPr>
            <a:cxnSpLocks/>
          </p:cNvCxnSpPr>
          <p:nvPr userDrawn="1"/>
        </p:nvCxnSpPr>
        <p:spPr bwMode="gray">
          <a:xfrm flipV="1">
            <a:off x="11736000" y="6515819"/>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7F24C41-BAA3-845F-61EA-ED9D40F79BB4}"/>
              </a:ext>
            </a:extLst>
          </p:cNvPr>
          <p:cNvSpPr txBox="1"/>
          <p:nvPr userDrawn="1"/>
        </p:nvSpPr>
        <p:spPr>
          <a:xfrm>
            <a:off x="455999" y="1390784"/>
            <a:ext cx="11279987" cy="4774520"/>
          </a:xfrm>
          <a:prstGeom prst="rect">
            <a:avLst/>
          </a:prstGeom>
          <a:noFill/>
        </p:spPr>
        <p:txBody>
          <a:bodyPr wrap="square" rtlCol="0">
            <a:spAutoFit/>
          </a:bodyPr>
          <a:lstStyle/>
          <a:p>
            <a:endParaRPr lang="fr-FR"/>
          </a:p>
        </p:txBody>
      </p:sp>
      <p:sp>
        <p:nvSpPr>
          <p:cNvPr id="19" name="Espace réservé du contenu 18">
            <a:extLst>
              <a:ext uri="{FF2B5EF4-FFF2-40B4-BE49-F238E27FC236}">
                <a16:creationId xmlns:a16="http://schemas.microsoft.com/office/drawing/2014/main" id="{06866FEA-8DBE-42ED-4417-C550C1FAE23A}"/>
              </a:ext>
            </a:extLst>
          </p:cNvPr>
          <p:cNvSpPr>
            <a:spLocks noGrp="1"/>
          </p:cNvSpPr>
          <p:nvPr>
            <p:ph sz="quarter" idx="10"/>
          </p:nvPr>
        </p:nvSpPr>
        <p:spPr>
          <a:xfrm>
            <a:off x="623391" y="1268413"/>
            <a:ext cx="11112997" cy="4608512"/>
          </a:xfrm>
          <a:prstGeom prst="rect">
            <a:avLst/>
          </a:prstGeom>
        </p:spPr>
        <p:txBody>
          <a:bodyPr/>
          <a:lstStyle>
            <a:lvl1pPr marL="0" indent="360000">
              <a:buClr>
                <a:schemeClr val="tx2"/>
              </a:buClr>
              <a:buFont typeface="Arial" panose="020B0604020202020204" pitchFamily="34" charset="0"/>
              <a:buChar char="•"/>
              <a:defRPr sz="1400">
                <a:solidFill>
                  <a:schemeClr val="tx1">
                    <a:lumMod val="75000"/>
                  </a:schemeClr>
                </a:solidFill>
              </a:defRPr>
            </a:lvl1pPr>
            <a:lvl2pPr marL="540000" indent="360000">
              <a:buClr>
                <a:schemeClr val="tx2"/>
              </a:buClr>
              <a:buFont typeface="Arial" panose="020B0604020202020204" pitchFamily="34" charset="0"/>
              <a:buChar char="•"/>
              <a:defRPr sz="1400">
                <a:solidFill>
                  <a:schemeClr val="tx1">
                    <a:lumMod val="75000"/>
                  </a:schemeClr>
                </a:solidFill>
              </a:defRPr>
            </a:lvl2pPr>
            <a:lvl3pPr marL="1080000" indent="360000">
              <a:buClr>
                <a:schemeClr val="tx2"/>
              </a:buClr>
              <a:buFont typeface="Arial" panose="020B0604020202020204" pitchFamily="34" charset="0"/>
              <a:buChar char="•"/>
              <a:defRPr sz="1400">
                <a:solidFill>
                  <a:schemeClr val="tx1">
                    <a:lumMod val="75000"/>
                  </a:schemeClr>
                </a:solidFill>
              </a:defRPr>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25374377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hoton 6">
    <p:bg>
      <p:bgPr>
        <a:solidFill>
          <a:schemeClr val="tx1"/>
        </a:solidFill>
        <a:effectLst/>
      </p:bgPr>
    </p:bg>
    <p:spTree>
      <p:nvGrpSpPr>
        <p:cNvPr id="1" name=""/>
        <p:cNvGrpSpPr/>
        <p:nvPr/>
      </p:nvGrpSpPr>
      <p:grpSpPr>
        <a:xfrm>
          <a:off x="0" y="0"/>
          <a:ext cx="0" cy="0"/>
          <a:chOff x="0" y="0"/>
          <a:chExt cx="0" cy="0"/>
        </a:xfrm>
      </p:grpSpPr>
      <p:sp>
        <p:nvSpPr>
          <p:cNvPr id="37" name="Espace réservé du pied de page 2">
            <a:extLst>
              <a:ext uri="{FF2B5EF4-FFF2-40B4-BE49-F238E27FC236}">
                <a16:creationId xmlns:a16="http://schemas.microsoft.com/office/drawing/2014/main" id="{08880E08-EB49-04E4-DF90-944A38C0F9FB}"/>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4B3C3C">
                  <a:tint val="75000"/>
                </a:srgbClr>
              </a:solidFill>
              <a:latin typeface="Barlow"/>
            </a:endParaRPr>
          </a:p>
        </p:txBody>
      </p:sp>
      <p:sp>
        <p:nvSpPr>
          <p:cNvPr id="39" name="Ellipse 38">
            <a:extLst>
              <a:ext uri="{FF2B5EF4-FFF2-40B4-BE49-F238E27FC236}">
                <a16:creationId xmlns:a16="http://schemas.microsoft.com/office/drawing/2014/main" id="{39123253-46FA-6CD8-7B5C-F167137E1C6C}"/>
              </a:ext>
            </a:extLst>
          </p:cNvPr>
          <p:cNvSpPr/>
          <p:nvPr userDrawn="1"/>
        </p:nvSpPr>
        <p:spPr>
          <a:xfrm>
            <a:off x="4116416" y="1449416"/>
            <a:ext cx="3959167" cy="3959167"/>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Barlow"/>
              <a:ea typeface="+mn-ea"/>
              <a:cs typeface="+mn-cs"/>
            </a:endParaRPr>
          </a:p>
        </p:txBody>
      </p:sp>
      <p:pic>
        <p:nvPicPr>
          <p:cNvPr id="2" name="Graphique 1">
            <a:extLst>
              <a:ext uri="{FF2B5EF4-FFF2-40B4-BE49-F238E27FC236}">
                <a16:creationId xmlns:a16="http://schemas.microsoft.com/office/drawing/2014/main" id="{B68E4E9C-9681-C802-E35E-01E5074D0E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0941" y="0"/>
            <a:ext cx="2001059" cy="830881"/>
          </a:xfrm>
          <a:prstGeom prst="rect">
            <a:avLst/>
          </a:prstGeom>
        </p:spPr>
      </p:pic>
    </p:spTree>
    <p:extLst>
      <p:ext uri="{BB962C8B-B14F-4D97-AF65-F5344CB8AC3E}">
        <p14:creationId xmlns:p14="http://schemas.microsoft.com/office/powerpoint/2010/main" val="3500971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A060D15F-D048-EDEB-D397-35A3D704F202}"/>
              </a:ext>
            </a:extLst>
          </p:cNvPr>
          <p:cNvSpPr>
            <a:spLocks noGrp="1"/>
          </p:cNvSpPr>
          <p:nvPr>
            <p:ph type="title" hasCustomPrompt="1"/>
          </p:nvPr>
        </p:nvSpPr>
        <p:spPr bwMode="gray">
          <a:xfrm>
            <a:off x="623392" y="281720"/>
            <a:ext cx="11112608" cy="627000"/>
          </a:xfrm>
          <a:prstGeom prst="rect">
            <a:avLst/>
          </a:prstGeom>
        </p:spPr>
        <p:txBody>
          <a:bodyPr vert="horz" lIns="0" tIns="0" rIns="0" bIns="0" rtlCol="0" anchor="ctr" anchorCtr="0">
            <a:noAutofit/>
          </a:bodyPr>
          <a:lstStyle/>
          <a:p>
            <a:r>
              <a:rPr lang="fr-FR"/>
              <a:t>CLIQUEZ POUR MODIFIER LE STYLE DU TITRE</a:t>
            </a:r>
          </a:p>
        </p:txBody>
      </p:sp>
      <p:cxnSp>
        <p:nvCxnSpPr>
          <p:cNvPr id="10" name="Connecteur droit 9">
            <a:extLst>
              <a:ext uri="{FF2B5EF4-FFF2-40B4-BE49-F238E27FC236}">
                <a16:creationId xmlns:a16="http://schemas.microsoft.com/office/drawing/2014/main" id="{2200D44D-2BC9-2FD3-7437-849893455CDB}"/>
              </a:ext>
            </a:extLst>
          </p:cNvPr>
          <p:cNvCxnSpPr>
            <a:cxnSpLocks/>
          </p:cNvCxnSpPr>
          <p:nvPr userDrawn="1"/>
        </p:nvCxnSpPr>
        <p:spPr bwMode="gray">
          <a:xfrm flipV="1">
            <a:off x="11736000" y="6515819"/>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7F24C41-BAA3-845F-61EA-ED9D40F79BB4}"/>
              </a:ext>
            </a:extLst>
          </p:cNvPr>
          <p:cNvSpPr txBox="1"/>
          <p:nvPr userDrawn="1"/>
        </p:nvSpPr>
        <p:spPr>
          <a:xfrm>
            <a:off x="455999" y="1390784"/>
            <a:ext cx="11279987" cy="4774520"/>
          </a:xfrm>
          <a:prstGeom prst="rect">
            <a:avLst/>
          </a:prstGeom>
          <a:noFill/>
        </p:spPr>
        <p:txBody>
          <a:bodyPr wrap="square" rtlCol="0">
            <a:spAutoFit/>
          </a:bodyPr>
          <a:lstStyle/>
          <a:p>
            <a:endParaRPr lang="fr-FR"/>
          </a:p>
        </p:txBody>
      </p:sp>
      <p:sp>
        <p:nvSpPr>
          <p:cNvPr id="19" name="Espace réservé du contenu 18">
            <a:extLst>
              <a:ext uri="{FF2B5EF4-FFF2-40B4-BE49-F238E27FC236}">
                <a16:creationId xmlns:a16="http://schemas.microsoft.com/office/drawing/2014/main" id="{06866FEA-8DBE-42ED-4417-C550C1FAE23A}"/>
              </a:ext>
            </a:extLst>
          </p:cNvPr>
          <p:cNvSpPr>
            <a:spLocks noGrp="1"/>
          </p:cNvSpPr>
          <p:nvPr>
            <p:ph sz="quarter" idx="10"/>
          </p:nvPr>
        </p:nvSpPr>
        <p:spPr>
          <a:xfrm>
            <a:off x="623391" y="1268413"/>
            <a:ext cx="11112997" cy="4608512"/>
          </a:xfrm>
          <a:prstGeom prst="rect">
            <a:avLst/>
          </a:prstGeom>
        </p:spPr>
        <p:txBody>
          <a:bodyPr/>
          <a:lstStyle>
            <a:lvl1pPr marL="0" indent="360000">
              <a:buClr>
                <a:schemeClr val="tx2"/>
              </a:buClr>
              <a:buFont typeface="Arial" panose="020B0604020202020204" pitchFamily="34" charset="0"/>
              <a:buChar char="•"/>
              <a:defRPr sz="1400">
                <a:solidFill>
                  <a:schemeClr val="tx2"/>
                </a:solidFill>
              </a:defRPr>
            </a:lvl1pPr>
            <a:lvl2pPr marL="540000" indent="360000">
              <a:buClr>
                <a:schemeClr val="tx2"/>
              </a:buClr>
              <a:buFont typeface="Arial" panose="020B0604020202020204" pitchFamily="34" charset="0"/>
              <a:buChar char="•"/>
              <a:defRPr sz="1400">
                <a:solidFill>
                  <a:schemeClr val="tx2"/>
                </a:solidFill>
              </a:defRPr>
            </a:lvl2pPr>
            <a:lvl3pPr marL="1080000" indent="360000">
              <a:buClr>
                <a:schemeClr val="tx2"/>
              </a:buClr>
              <a:buFont typeface="Arial" panose="020B0604020202020204" pitchFamily="34" charset="0"/>
              <a:buChar char="•"/>
              <a:defRPr sz="1400">
                <a:solidFill>
                  <a:schemeClr val="tx2"/>
                </a:solidFill>
              </a:defRPr>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95064071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itr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A21068-49EA-1031-8A86-C071F2979E21}"/>
              </a:ext>
            </a:extLst>
          </p:cNvPr>
          <p:cNvSpPr/>
          <p:nvPr userDrawn="1"/>
        </p:nvSpPr>
        <p:spPr>
          <a:xfrm>
            <a:off x="0" y="0"/>
            <a:ext cx="50234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
        <p:nvSpPr>
          <p:cNvPr id="3" name="Ellipse 2">
            <a:extLst>
              <a:ext uri="{FF2B5EF4-FFF2-40B4-BE49-F238E27FC236}">
                <a16:creationId xmlns:a16="http://schemas.microsoft.com/office/drawing/2014/main" id="{229F21D2-45FD-149D-2DBA-9D5B618A0D23}"/>
              </a:ext>
            </a:extLst>
          </p:cNvPr>
          <p:cNvSpPr/>
          <p:nvPr userDrawn="1"/>
        </p:nvSpPr>
        <p:spPr>
          <a:xfrm>
            <a:off x="1081116" y="700117"/>
            <a:ext cx="2728883" cy="2728883"/>
          </a:xfrm>
          <a:prstGeom prst="ellipse">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a:ln>
                  <a:noFill/>
                </a:ln>
                <a:solidFill>
                  <a:schemeClr val="accent6"/>
                </a:solidFill>
                <a:effectLst/>
                <a:uLnTx/>
                <a:uFillTx/>
                <a:latin typeface="Barlow Condensed Black" panose="00000A06000000000000" pitchFamily="2" charset="0"/>
                <a:ea typeface="+mn-ea"/>
                <a:cs typeface="+mn-cs"/>
              </a:rPr>
              <a:t>SOMMAIRE</a:t>
            </a:r>
          </a:p>
        </p:txBody>
      </p:sp>
    </p:spTree>
    <p:extLst>
      <p:ext uri="{BB962C8B-B14F-4D97-AF65-F5344CB8AC3E}">
        <p14:creationId xmlns:p14="http://schemas.microsoft.com/office/powerpoint/2010/main" val="3624556753"/>
      </p:ext>
    </p:extLst>
  </p:cSld>
  <p:clrMapOvr>
    <a:masterClrMapping/>
  </p:clrMapOvr>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45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53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14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56000" y="277874"/>
            <a:ext cx="11280000" cy="627000"/>
          </a:xfrm>
          <a:prstGeom prst="rect">
            <a:avLst/>
          </a:prstGeom>
        </p:spPr>
        <p:txBody>
          <a:bodyPr vert="horz" lIns="0" tIns="0" rIns="0" bIns="0" rtlCol="0" anchor="ctr" anchorCtr="0">
            <a:noAutofit/>
          </a:bodyPr>
          <a:lstStyle/>
          <a:p>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666" r:id="rId1"/>
    <p:sldLayoutId id="2147483675" r:id="rId2"/>
    <p:sldLayoutId id="2147483659" r:id="rId3"/>
    <p:sldLayoutId id="2147483685" r:id="rId4"/>
  </p:sldLayoutIdLst>
  <p:hf hdr="0" dt="0"/>
  <p:txStyles>
    <p:titleStyle>
      <a:lvl1pPr algn="l" defTabSz="914400" rtl="0" eaLnBrk="1" latinLnBrk="0" hangingPunct="1">
        <a:lnSpc>
          <a:spcPct val="85000"/>
        </a:lnSpc>
        <a:spcBef>
          <a:spcPct val="0"/>
        </a:spcBef>
        <a:buNone/>
        <a:defRPr sz="2000" kern="1200" spc="300">
          <a:solidFill>
            <a:srgbClr val="4F403F"/>
          </a:solidFill>
          <a:latin typeface="+mj-lt"/>
          <a:ea typeface="+mj-ea"/>
          <a:cs typeface="+mj-cs"/>
        </a:defRPr>
      </a:lvl1pPr>
    </p:titleStyle>
    <p:bodyStyle>
      <a:lvl1pPr marL="0" indent="36000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400" b="0" kern="1200">
          <a:solidFill>
            <a:schemeClr val="accent2"/>
          </a:solidFill>
          <a:latin typeface="+mn-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0000" indent="360000" algn="l" defTabSz="914400" rtl="0" eaLnBrk="1" latinLnBrk="0" hangingPunct="1">
        <a:lnSpc>
          <a:spcPct val="110000"/>
        </a:lnSpc>
        <a:spcBef>
          <a:spcPts val="0"/>
        </a:spcBef>
        <a:spcAft>
          <a:spcPts val="0"/>
        </a:spcAft>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10000"/>
        </a:lnSpc>
        <a:spcBef>
          <a:spcPts val="0"/>
        </a:spcBef>
        <a:spcAft>
          <a:spcPts val="0"/>
        </a:spcAft>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10000"/>
        </a:lnSpc>
        <a:spcBef>
          <a:spcPts val="0"/>
        </a:spcBef>
        <a:spcAft>
          <a:spcPts val="0"/>
        </a:spcAft>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10000"/>
        </a:lnSpc>
        <a:spcBef>
          <a:spcPts val="0"/>
        </a:spcBef>
        <a:spcAft>
          <a:spcPts val="0"/>
        </a:spcAft>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10000"/>
        </a:lnSpc>
        <a:spcBef>
          <a:spcPts val="0"/>
        </a:spcBef>
        <a:spcAft>
          <a:spcPts val="0"/>
        </a:spcAft>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56000" y="277874"/>
            <a:ext cx="11280000" cy="627000"/>
          </a:xfrm>
          <a:prstGeom prst="rect">
            <a:avLst/>
          </a:prstGeom>
        </p:spPr>
        <p:txBody>
          <a:bodyPr vert="horz" lIns="0" tIns="0" rIns="0" bIns="0" rtlCol="0" anchor="ctr" anchorCtr="0">
            <a:noAutofit/>
          </a:bodyPr>
          <a:lstStyle/>
          <a:p>
            <a:r>
              <a:rPr lang="fr-FR"/>
              <a:t>CLIQUEZ POUR MODIFIER LE STYLE DU TITRE</a:t>
            </a:r>
          </a:p>
        </p:txBody>
      </p:sp>
      <p:cxnSp>
        <p:nvCxnSpPr>
          <p:cNvPr id="9" name="Connecteur droit 8"/>
          <p:cNvCxnSpPr>
            <a:cxnSpLocks/>
          </p:cNvCxnSpPr>
          <p:nvPr userDrawn="1"/>
        </p:nvCxnSpPr>
        <p:spPr bwMode="gray">
          <a:xfrm flipV="1">
            <a:off x="11736000" y="6508104"/>
            <a:ext cx="0" cy="21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AF5ABBDC-F8EA-D8AD-09CD-EA934C0DBA30}"/>
              </a:ext>
            </a:extLst>
          </p:cNvPr>
          <p:cNvSpPr txBox="1"/>
          <p:nvPr userDrawn="1"/>
        </p:nvSpPr>
        <p:spPr>
          <a:xfrm>
            <a:off x="11737304" y="6500688"/>
            <a:ext cx="407368" cy="230832"/>
          </a:xfrm>
          <a:prstGeom prst="rect">
            <a:avLst/>
          </a:prstGeom>
          <a:noFill/>
        </p:spPr>
        <p:txBody>
          <a:bodyPr wrap="square" rtlCol="0">
            <a:spAutoFit/>
          </a:bodyPr>
          <a:lstStyle/>
          <a:p>
            <a:fld id="{B0077774-ECF3-4846-8C38-6441C8B00810}" type="slidenum">
              <a:rPr lang="fr-FR" sz="900" smtClean="0"/>
              <a:t>‹N°›</a:t>
            </a:fld>
            <a:endParaRPr lang="fr-FR" sz="900"/>
          </a:p>
        </p:txBody>
      </p:sp>
      <p:pic>
        <p:nvPicPr>
          <p:cNvPr id="5" name="Image 4" descr="LOGO Bpifrance 2015 impact_fond jaune_RVB.png">
            <a:extLst>
              <a:ext uri="{FF2B5EF4-FFF2-40B4-BE49-F238E27FC236}">
                <a16:creationId xmlns:a16="http://schemas.microsoft.com/office/drawing/2014/main" id="{769F80B6-0B5A-140E-E3F7-EABCA92DC34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85146" y="6514042"/>
            <a:ext cx="789709" cy="224444"/>
          </a:xfrm>
          <a:prstGeom prst="rect">
            <a:avLst/>
          </a:prstGeom>
        </p:spPr>
      </p:pic>
    </p:spTree>
    <p:extLst>
      <p:ext uri="{BB962C8B-B14F-4D97-AF65-F5344CB8AC3E}">
        <p14:creationId xmlns:p14="http://schemas.microsoft.com/office/powerpoint/2010/main" val="215209662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1" r:id="rId3"/>
    <p:sldLayoutId id="2147483683" r:id="rId4"/>
    <p:sldLayoutId id="2147483684" r:id="rId5"/>
    <p:sldLayoutId id="2147483686" r:id="rId6"/>
  </p:sldLayoutIdLst>
  <p:hf hdr="0" dt="0"/>
  <p:txStyles>
    <p:titleStyle>
      <a:lvl1pPr algn="l" defTabSz="914400" rtl="0" eaLnBrk="1" latinLnBrk="0" hangingPunct="1">
        <a:lnSpc>
          <a:spcPct val="85000"/>
        </a:lnSpc>
        <a:spcBef>
          <a:spcPct val="0"/>
        </a:spcBef>
        <a:buNone/>
        <a:defRPr sz="2000" kern="1200" spc="300">
          <a:solidFill>
            <a:srgbClr val="4F403F"/>
          </a:solidFill>
          <a:latin typeface="+mj-lt"/>
          <a:ea typeface="+mj-ea"/>
          <a:cs typeface="+mj-cs"/>
        </a:defRPr>
      </a:lvl1pPr>
    </p:titleStyle>
    <p:bodyStyle>
      <a:lvl1pPr marL="0" indent="360000" algn="l" defTabSz="914400" rtl="0" eaLnBrk="1" latinLnBrk="0" hangingPunct="1">
        <a:lnSpc>
          <a:spcPct val="110000"/>
        </a:lnSpc>
        <a:spcBef>
          <a:spcPts val="0"/>
        </a:spcBef>
        <a:spcAft>
          <a:spcPts val="0"/>
        </a:spcAft>
        <a:buClr>
          <a:schemeClr val="accent2"/>
        </a:buClr>
        <a:buFont typeface="Arial" panose="020B0604020202020204" pitchFamily="34" charset="0"/>
        <a:buChar char="»"/>
        <a:defRPr sz="1400" b="0" kern="1200">
          <a:solidFill>
            <a:schemeClr val="accent2"/>
          </a:solidFill>
          <a:latin typeface="+mn-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accent2"/>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accent2"/>
          </a:solidFill>
          <a:latin typeface="+mn-lt"/>
          <a:ea typeface="+mn-ea"/>
          <a:cs typeface="+mn-cs"/>
        </a:defRPr>
      </a:lvl3pPr>
      <a:lvl4pPr marL="540000" indent="360000" algn="l" defTabSz="914400" rtl="0" eaLnBrk="1" latinLnBrk="0" hangingPunct="1">
        <a:lnSpc>
          <a:spcPct val="110000"/>
        </a:lnSpc>
        <a:spcBef>
          <a:spcPts val="0"/>
        </a:spcBef>
        <a:spcAft>
          <a:spcPts val="0"/>
        </a:spcAft>
        <a:buClr>
          <a:schemeClr val="accent1"/>
        </a:buClr>
        <a:buFont typeface="Wingdings" pitchFamily="2" charset="2"/>
        <a:buChar char="l"/>
        <a:defRPr sz="1400" kern="1200">
          <a:solidFill>
            <a:schemeClr val="accent2"/>
          </a:solidFill>
          <a:latin typeface="+mn-lt"/>
          <a:ea typeface="+mn-ea"/>
          <a:cs typeface="+mn-cs"/>
        </a:defRPr>
      </a:lvl4pPr>
      <a:lvl5pPr marL="895350" indent="-180975" algn="l" defTabSz="914400" rtl="0" eaLnBrk="1" latinLnBrk="0" hangingPunct="1">
        <a:lnSpc>
          <a:spcPct val="110000"/>
        </a:lnSpc>
        <a:spcBef>
          <a:spcPts val="0"/>
        </a:spcBef>
        <a:spcAft>
          <a:spcPts val="0"/>
        </a:spcAft>
        <a:buClr>
          <a:schemeClr val="tx2"/>
        </a:buClr>
        <a:buFont typeface="Wingdings" pitchFamily="2" charset="2"/>
        <a:buChar char="l"/>
        <a:defRPr sz="1400" kern="1200">
          <a:solidFill>
            <a:schemeClr val="accent2"/>
          </a:solidFill>
          <a:latin typeface="+mn-lt"/>
          <a:ea typeface="+mn-ea"/>
          <a:cs typeface="+mn-cs"/>
        </a:defRPr>
      </a:lvl5pPr>
      <a:lvl6pPr marL="1257300" indent="-180975" algn="l" defTabSz="895350" rtl="0" eaLnBrk="1" latinLnBrk="0" hangingPunct="1">
        <a:lnSpc>
          <a:spcPct val="110000"/>
        </a:lnSpc>
        <a:spcBef>
          <a:spcPts val="0"/>
        </a:spcBef>
        <a:spcAft>
          <a:spcPts val="0"/>
        </a:spcAft>
        <a:buClr>
          <a:schemeClr val="accent2"/>
        </a:buClr>
        <a:buFont typeface="Wingdings" pitchFamily="2" charset="2"/>
        <a:buChar char="l"/>
        <a:defRPr sz="1400" b="0" kern="1200">
          <a:solidFill>
            <a:schemeClr val="accent2"/>
          </a:solidFill>
          <a:latin typeface="+mn-lt"/>
          <a:ea typeface="+mn-ea"/>
          <a:cs typeface="+mn-cs"/>
        </a:defRPr>
      </a:lvl6pPr>
      <a:lvl7pPr marL="1619250" indent="-180975" algn="l" defTabSz="895350" rtl="0" eaLnBrk="1" latinLnBrk="0" hangingPunct="1">
        <a:lnSpc>
          <a:spcPct val="110000"/>
        </a:lnSpc>
        <a:spcBef>
          <a:spcPts val="0"/>
        </a:spcBef>
        <a:spcAft>
          <a:spcPts val="0"/>
        </a:spcAft>
        <a:buClr>
          <a:schemeClr val="accent1"/>
        </a:buClr>
        <a:buFont typeface="Wingdings" pitchFamily="2" charset="2"/>
        <a:buChar char="l"/>
        <a:defRPr sz="1400" b="0" kern="1200">
          <a:solidFill>
            <a:schemeClr val="accent2"/>
          </a:solidFill>
          <a:latin typeface="+mn-lt"/>
          <a:ea typeface="+mn-ea"/>
          <a:cs typeface="+mn-cs"/>
        </a:defRPr>
      </a:lvl7pPr>
      <a:lvl8pPr marL="1971675" indent="-180975" algn="l" defTabSz="895350" rtl="0" eaLnBrk="1" latinLnBrk="0" hangingPunct="1">
        <a:lnSpc>
          <a:spcPct val="110000"/>
        </a:lnSpc>
        <a:spcBef>
          <a:spcPts val="0"/>
        </a:spcBef>
        <a:spcAft>
          <a:spcPts val="0"/>
        </a:spcAft>
        <a:buClr>
          <a:schemeClr val="tx2"/>
        </a:buClr>
        <a:buFont typeface="Wingdings" pitchFamily="2" charset="2"/>
        <a:buChar char="l"/>
        <a:defRPr sz="1400" b="0" kern="1200">
          <a:solidFill>
            <a:schemeClr val="accent2"/>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iagaxesinnovation@bpifrance.f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app.bel.bpifrance.fr/subscribe/diag-axe-innovation" TargetMode="External"/><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5">
            <a:extLst>
              <a:ext uri="{FF2B5EF4-FFF2-40B4-BE49-F238E27FC236}">
                <a16:creationId xmlns:a16="http://schemas.microsoft.com/office/drawing/2014/main" id="{2505DD72-B7A3-4F4A-99BB-B4DC394EDC05}"/>
              </a:ext>
            </a:extLst>
          </p:cNvPr>
          <p:cNvSpPr txBox="1">
            <a:spLocks/>
          </p:cNvSpPr>
          <p:nvPr/>
        </p:nvSpPr>
        <p:spPr>
          <a:xfrm>
            <a:off x="963304" y="2207802"/>
            <a:ext cx="9501468" cy="1667557"/>
          </a:xfrm>
          <a:prstGeom prst="rect">
            <a:avLst/>
          </a:prstGeom>
        </p:spPr>
        <p:txBody>
          <a:bodyPr lIns="91440" tIns="45720" rIns="91440" bIns="45720" anchor="ctr"/>
          <a:lstStyle>
            <a:lvl1pPr algn="l" defTabSz="914332" rtl="0" eaLnBrk="1" latinLnBrk="0" hangingPunct="1">
              <a:lnSpc>
                <a:spcPct val="85000"/>
              </a:lnSpc>
              <a:spcBef>
                <a:spcPct val="0"/>
              </a:spcBef>
              <a:buNone/>
              <a:defRPr sz="3200" kern="1200">
                <a:solidFill>
                  <a:srgbClr val="5E514D"/>
                </a:solidFill>
                <a:latin typeface="+mj-lt"/>
                <a:ea typeface="+mj-ea"/>
                <a:cs typeface="+mj-cs"/>
              </a:defRPr>
            </a:lvl1pPr>
          </a:lstStyle>
          <a:p>
            <a:pPr>
              <a:lnSpc>
                <a:spcPct val="110000"/>
              </a:lnSpc>
              <a:defRPr/>
            </a:pPr>
            <a:r>
              <a:rPr kumimoji="0" lang="fr-FR" sz="4000" b="0" i="0" u="none" strike="noStrike" kern="1200" cap="none" spc="300" normalizeH="0" baseline="0" noProof="0">
                <a:ln>
                  <a:noFill/>
                </a:ln>
                <a:solidFill>
                  <a:schemeClr val="bg1"/>
                </a:solidFill>
                <a:effectLst/>
                <a:uLnTx/>
                <a:uFillTx/>
                <a:latin typeface="Impact"/>
                <a:ea typeface="+mj-ea"/>
                <a:cs typeface="+mj-cs"/>
              </a:rPr>
              <a:t>DIAG AXES INNOVATION</a:t>
            </a:r>
            <a:r>
              <a:rPr lang="fr-FR" sz="4000" spc="300">
                <a:solidFill>
                  <a:schemeClr val="bg1"/>
                </a:solidFill>
                <a:latin typeface="Impact"/>
              </a:rPr>
              <a:t> </a:t>
            </a:r>
            <a:endParaRPr kumimoji="0" lang="fr-FR" sz="4000" b="0" i="0" u="none" strike="noStrike" kern="1200" cap="none" spc="300" normalizeH="0" baseline="0" noProof="0">
              <a:ln>
                <a:noFill/>
              </a:ln>
              <a:solidFill>
                <a:schemeClr val="bg1"/>
              </a:solidFill>
              <a:effectLst/>
              <a:uLnTx/>
              <a:uFillTx/>
              <a:latin typeface="Impact"/>
              <a:ea typeface="+mj-ea"/>
              <a:cs typeface="+mj-cs"/>
            </a:endParaRPr>
          </a:p>
          <a:p>
            <a:pPr marL="0" marR="0" lvl="0" indent="0" algn="l" defTabSz="914332" rtl="0" eaLnBrk="1" fontAlgn="auto" latinLnBrk="0" hangingPunct="1">
              <a:lnSpc>
                <a:spcPct val="110000"/>
              </a:lnSpc>
              <a:spcBef>
                <a:spcPct val="0"/>
              </a:spcBef>
              <a:spcAft>
                <a:spcPts val="0"/>
              </a:spcAft>
              <a:buClrTx/>
              <a:buSzTx/>
              <a:buFontTx/>
              <a:buNone/>
              <a:tabLst/>
              <a:defRPr/>
            </a:pPr>
            <a:r>
              <a:rPr lang="fr-FR" sz="4000" spc="300">
                <a:solidFill>
                  <a:schemeClr val="bg1"/>
                </a:solidFill>
                <a:latin typeface="Impact"/>
              </a:rPr>
              <a:t>NOTE DE CADRAGE MISSION</a:t>
            </a:r>
            <a:endParaRPr kumimoji="0" lang="fr-FR" sz="4000" b="0" i="0" u="none" strike="noStrike" kern="1200" cap="none" spc="300" normalizeH="0" baseline="0" noProof="0">
              <a:ln>
                <a:noFill/>
              </a:ln>
              <a:solidFill>
                <a:schemeClr val="bg1"/>
              </a:solidFill>
              <a:effectLst/>
              <a:uLnTx/>
              <a:uFillTx/>
              <a:latin typeface="Impact"/>
              <a:ea typeface="+mj-ea"/>
              <a:cs typeface="+mj-cs"/>
            </a:endParaRPr>
          </a:p>
        </p:txBody>
      </p:sp>
      <p:sp>
        <p:nvSpPr>
          <p:cNvPr id="2" name="Titre 5">
            <a:extLst>
              <a:ext uri="{FF2B5EF4-FFF2-40B4-BE49-F238E27FC236}">
                <a16:creationId xmlns:a16="http://schemas.microsoft.com/office/drawing/2014/main" id="{99B64EDE-3693-A464-B5D7-42F1E48DF7EE}"/>
              </a:ext>
            </a:extLst>
          </p:cNvPr>
          <p:cNvSpPr txBox="1">
            <a:spLocks/>
          </p:cNvSpPr>
          <p:nvPr/>
        </p:nvSpPr>
        <p:spPr>
          <a:xfrm>
            <a:off x="967915" y="3670652"/>
            <a:ext cx="9963288" cy="1874772"/>
          </a:xfrm>
          <a:prstGeom prst="rect">
            <a:avLst/>
          </a:prstGeom>
        </p:spPr>
        <p:txBody>
          <a:bodyPr anchor="ctr"/>
          <a:lstStyle>
            <a:lvl1pPr algn="l" defTabSz="914332" rtl="0" eaLnBrk="1" latinLnBrk="0" hangingPunct="1">
              <a:lnSpc>
                <a:spcPct val="85000"/>
              </a:lnSpc>
              <a:spcBef>
                <a:spcPct val="0"/>
              </a:spcBef>
              <a:buNone/>
              <a:defRPr sz="3200" kern="1200">
                <a:solidFill>
                  <a:srgbClr val="5E514D"/>
                </a:solidFill>
                <a:latin typeface="+mj-lt"/>
                <a:ea typeface="+mj-ea"/>
                <a:cs typeface="+mj-cs"/>
              </a:defRPr>
            </a:lvl1pPr>
          </a:lstStyle>
          <a:p>
            <a:pPr>
              <a:lnSpc>
                <a:spcPct val="150000"/>
              </a:lnSpc>
            </a:pPr>
            <a:r>
              <a:rPr lang="fr-FR" sz="2400" spc="300">
                <a:solidFill>
                  <a:schemeClr val="bg1"/>
                </a:solidFill>
              </a:rPr>
              <a:t>Entreprise bénéficiaire| </a:t>
            </a:r>
            <a:r>
              <a:rPr lang="fr-FR" sz="2400" spc="300">
                <a:solidFill>
                  <a:schemeClr val="bg1"/>
                </a:solidFill>
                <a:highlight>
                  <a:srgbClr val="FFFF00"/>
                </a:highlight>
              </a:rPr>
              <a:t>XXXXX</a:t>
            </a:r>
            <a:br>
              <a:rPr lang="fr-FR" sz="2400" spc="300">
                <a:solidFill>
                  <a:schemeClr val="bg1"/>
                </a:solidFill>
                <a:highlight>
                  <a:srgbClr val="000080"/>
                </a:highlight>
              </a:rPr>
            </a:br>
            <a:r>
              <a:rPr lang="fr-FR" sz="2400" spc="300">
                <a:solidFill>
                  <a:schemeClr val="bg1"/>
                </a:solidFill>
              </a:rPr>
              <a:t>Expert</a:t>
            </a:r>
            <a:r>
              <a:rPr lang="fr-FR" sz="2400" spc="300">
                <a:solidFill>
                  <a:schemeClr val="bg1"/>
                </a:solidFill>
                <a:highlight>
                  <a:srgbClr val="FFFF00"/>
                </a:highlight>
              </a:rPr>
              <a:t>| XXXXXX</a:t>
            </a:r>
          </a:p>
          <a:p>
            <a:pPr>
              <a:lnSpc>
                <a:spcPct val="150000"/>
              </a:lnSpc>
            </a:pPr>
            <a:r>
              <a:rPr lang="fr-FR" sz="2400" spc="300">
                <a:solidFill>
                  <a:schemeClr val="bg1"/>
                </a:solidFill>
              </a:rPr>
              <a:t>Date | </a:t>
            </a:r>
            <a:r>
              <a:rPr lang="fr-FR" sz="2400" spc="300">
                <a:solidFill>
                  <a:schemeClr val="bg1"/>
                </a:solidFill>
                <a:highlight>
                  <a:srgbClr val="FFFF00"/>
                </a:highlight>
              </a:rPr>
              <a:t>XX/XX/XXXX</a:t>
            </a:r>
          </a:p>
        </p:txBody>
      </p:sp>
      <p:sp>
        <p:nvSpPr>
          <p:cNvPr id="4" name="Rectangle 3">
            <a:extLst>
              <a:ext uri="{FF2B5EF4-FFF2-40B4-BE49-F238E27FC236}">
                <a16:creationId xmlns:a16="http://schemas.microsoft.com/office/drawing/2014/main" id="{1707D116-CAD6-FF57-5AF8-4958E7217A7F}"/>
              </a:ext>
            </a:extLst>
          </p:cNvPr>
          <p:cNvSpPr/>
          <p:nvPr/>
        </p:nvSpPr>
        <p:spPr>
          <a:xfrm>
            <a:off x="10038735" y="226163"/>
            <a:ext cx="1942445" cy="7865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Logo cabinet d’étude / consultant</a:t>
            </a:r>
          </a:p>
        </p:txBody>
      </p:sp>
    </p:spTree>
    <p:extLst>
      <p:ext uri="{BB962C8B-B14F-4D97-AF65-F5344CB8AC3E}">
        <p14:creationId xmlns:p14="http://schemas.microsoft.com/office/powerpoint/2010/main" val="212869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1A3C1-E386-56B5-93A1-4FEF45B5CB9E}"/>
              </a:ext>
            </a:extLst>
          </p:cNvPr>
          <p:cNvSpPr>
            <a:spLocks noGrp="1"/>
          </p:cNvSpPr>
          <p:nvPr>
            <p:ph type="title"/>
          </p:nvPr>
        </p:nvSpPr>
        <p:spPr/>
        <p:txBody>
          <a:bodyPr/>
          <a:lstStyle/>
          <a:p>
            <a:r>
              <a:rPr lang="fr-FR" dirty="0">
                <a:solidFill>
                  <a:srgbClr val="002060"/>
                </a:solidFill>
              </a:rPr>
              <a:t>ORGANISATION ET PLANNING DE LA DÉMARCHE (2/2)</a:t>
            </a:r>
          </a:p>
        </p:txBody>
      </p:sp>
      <p:grpSp>
        <p:nvGrpSpPr>
          <p:cNvPr id="11" name="Groupe 10">
            <a:extLst>
              <a:ext uri="{FF2B5EF4-FFF2-40B4-BE49-F238E27FC236}">
                <a16:creationId xmlns:a16="http://schemas.microsoft.com/office/drawing/2014/main" id="{5595615C-A673-B2F6-A592-2E553A36F523}"/>
              </a:ext>
            </a:extLst>
          </p:cNvPr>
          <p:cNvGrpSpPr/>
          <p:nvPr/>
        </p:nvGrpSpPr>
        <p:grpSpPr>
          <a:xfrm>
            <a:off x="839416" y="764704"/>
            <a:ext cx="2497688" cy="5544616"/>
            <a:chOff x="894083" y="908720"/>
            <a:chExt cx="2497688" cy="5544616"/>
          </a:xfrm>
        </p:grpSpPr>
        <p:grpSp>
          <p:nvGrpSpPr>
            <p:cNvPr id="5" name="Groupe 4">
              <a:extLst>
                <a:ext uri="{FF2B5EF4-FFF2-40B4-BE49-F238E27FC236}">
                  <a16:creationId xmlns:a16="http://schemas.microsoft.com/office/drawing/2014/main" id="{662FE453-3D01-992F-129E-E1CCD28CE232}"/>
                </a:ext>
              </a:extLst>
            </p:cNvPr>
            <p:cNvGrpSpPr/>
            <p:nvPr/>
          </p:nvGrpSpPr>
          <p:grpSpPr>
            <a:xfrm>
              <a:off x="894083" y="908720"/>
              <a:ext cx="2497688" cy="762080"/>
              <a:chOff x="894083" y="908720"/>
              <a:chExt cx="2497688" cy="762080"/>
            </a:xfrm>
          </p:grpSpPr>
          <p:sp>
            <p:nvSpPr>
              <p:cNvPr id="36" name="Rectangle 35">
                <a:extLst>
                  <a:ext uri="{FF2B5EF4-FFF2-40B4-BE49-F238E27FC236}">
                    <a16:creationId xmlns:a16="http://schemas.microsoft.com/office/drawing/2014/main" id="{1CE6F521-A21D-549C-E07B-81547A3B23CF}"/>
                  </a:ext>
                </a:extLst>
              </p:cNvPr>
              <p:cNvSpPr/>
              <p:nvPr/>
            </p:nvSpPr>
            <p:spPr>
              <a:xfrm>
                <a:off x="1051771" y="1043734"/>
                <a:ext cx="234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CADRAGE – 1j</a:t>
                </a:r>
              </a:p>
            </p:txBody>
          </p:sp>
          <p:sp>
            <p:nvSpPr>
              <p:cNvPr id="40" name="Ellipse 39">
                <a:extLst>
                  <a:ext uri="{FF2B5EF4-FFF2-40B4-BE49-F238E27FC236}">
                    <a16:creationId xmlns:a16="http://schemas.microsoft.com/office/drawing/2014/main" id="{E93FEAAF-2A94-CFC0-9607-32EC038107F2}"/>
                  </a:ext>
                </a:extLst>
              </p:cNvPr>
              <p:cNvSpPr/>
              <p:nvPr/>
            </p:nvSpPr>
            <p:spPr>
              <a:xfrm>
                <a:off x="894083" y="908720"/>
                <a:ext cx="316127" cy="27002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2060"/>
                    </a:solidFill>
                  </a:rPr>
                  <a:t>1</a:t>
                </a:r>
              </a:p>
            </p:txBody>
          </p:sp>
        </p:grpSp>
        <p:sp>
          <p:nvSpPr>
            <p:cNvPr id="54" name="Rectangle 53">
              <a:extLst>
                <a:ext uri="{FF2B5EF4-FFF2-40B4-BE49-F238E27FC236}">
                  <a16:creationId xmlns:a16="http://schemas.microsoft.com/office/drawing/2014/main" id="{715A0AA0-61A5-ABC7-0A75-C6BDE70B2D45}"/>
                </a:ext>
              </a:extLst>
            </p:cNvPr>
            <p:cNvSpPr/>
            <p:nvPr/>
          </p:nvSpPr>
          <p:spPr>
            <a:xfrm>
              <a:off x="1051771" y="1754297"/>
              <a:ext cx="234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dirty="0">
                  <a:solidFill>
                    <a:srgbClr val="4F403F"/>
                  </a:solidFill>
                  <a:highlight>
                    <a:srgbClr val="FFFF00"/>
                  </a:highlight>
                </a:rPr>
                <a:t>Présenter le projet au client</a:t>
              </a:r>
            </a:p>
            <a:p>
              <a:pPr marL="180000" indent="-180000">
                <a:spcBef>
                  <a:spcPts val="600"/>
                </a:spcBef>
                <a:buClr>
                  <a:srgbClr val="002060"/>
                </a:buClr>
                <a:buFont typeface="Wingdings" panose="05000000000000000000" pitchFamily="2" charset="2"/>
                <a:buChar char="§"/>
              </a:pPr>
              <a:r>
                <a:rPr lang="fr-FR" sz="1100" dirty="0">
                  <a:solidFill>
                    <a:srgbClr val="4F403F"/>
                  </a:solidFill>
                  <a:highlight>
                    <a:srgbClr val="FFFF00"/>
                  </a:highlight>
                </a:rPr>
                <a:t>Sécuriser les aspects pratiques de la mission (livrables, enjeux, </a:t>
              </a:r>
              <a:r>
                <a:rPr lang="fr-FR" sz="1100" dirty="0" err="1">
                  <a:solidFill>
                    <a:srgbClr val="4F403F"/>
                  </a:solidFill>
                  <a:highlight>
                    <a:srgbClr val="FFFF00"/>
                  </a:highlight>
                </a:rPr>
                <a:t>retroplannig</a:t>
              </a:r>
              <a:r>
                <a:rPr lang="fr-FR" sz="1100" dirty="0">
                  <a:solidFill>
                    <a:srgbClr val="4F403F"/>
                  </a:solidFill>
                  <a:highlight>
                    <a:srgbClr val="FFFF00"/>
                  </a:highlight>
                </a:rPr>
                <a:t>…) </a:t>
              </a:r>
            </a:p>
            <a:p>
              <a:pPr marL="180000" indent="-180000">
                <a:spcBef>
                  <a:spcPts val="600"/>
                </a:spcBef>
                <a:buClr>
                  <a:srgbClr val="002060"/>
                </a:buClr>
                <a:buFont typeface="Wingdings" panose="05000000000000000000" pitchFamily="2" charset="2"/>
                <a:buChar char="§"/>
              </a:pPr>
              <a:r>
                <a:rPr lang="fr-FR" sz="1100" dirty="0">
                  <a:solidFill>
                    <a:srgbClr val="4F403F"/>
                  </a:solidFill>
                </a:rPr>
                <a:t>x</a:t>
              </a:r>
            </a:p>
          </p:txBody>
        </p:sp>
        <p:sp>
          <p:nvSpPr>
            <p:cNvPr id="57" name="Rectangle 56">
              <a:extLst>
                <a:ext uri="{FF2B5EF4-FFF2-40B4-BE49-F238E27FC236}">
                  <a16:creationId xmlns:a16="http://schemas.microsoft.com/office/drawing/2014/main" id="{7BFC704E-05E2-6752-C31E-FB187C9DE22B}"/>
                </a:ext>
              </a:extLst>
            </p:cNvPr>
            <p:cNvSpPr/>
            <p:nvPr/>
          </p:nvSpPr>
          <p:spPr>
            <a:xfrm>
              <a:off x="1051771" y="3213100"/>
              <a:ext cx="2340000" cy="192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60" name="Rectangle 59">
              <a:extLst>
                <a:ext uri="{FF2B5EF4-FFF2-40B4-BE49-F238E27FC236}">
                  <a16:creationId xmlns:a16="http://schemas.microsoft.com/office/drawing/2014/main" id="{91FD17CD-9C56-60EF-12DF-E4D6791B3133}"/>
                </a:ext>
              </a:extLst>
            </p:cNvPr>
            <p:cNvSpPr/>
            <p:nvPr/>
          </p:nvSpPr>
          <p:spPr>
            <a:xfrm>
              <a:off x="1051771" y="5257338"/>
              <a:ext cx="2340000" cy="119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grpSp>
      <p:grpSp>
        <p:nvGrpSpPr>
          <p:cNvPr id="10" name="Groupe 9">
            <a:extLst>
              <a:ext uri="{FF2B5EF4-FFF2-40B4-BE49-F238E27FC236}">
                <a16:creationId xmlns:a16="http://schemas.microsoft.com/office/drawing/2014/main" id="{F2761F75-9462-379E-0A6C-4ABE85CCAD24}"/>
              </a:ext>
            </a:extLst>
          </p:cNvPr>
          <p:cNvGrpSpPr/>
          <p:nvPr/>
        </p:nvGrpSpPr>
        <p:grpSpPr>
          <a:xfrm>
            <a:off x="3595870" y="764704"/>
            <a:ext cx="2677688" cy="5544616"/>
            <a:chOff x="4118504" y="908720"/>
            <a:chExt cx="2677688" cy="5544616"/>
          </a:xfrm>
        </p:grpSpPr>
        <p:grpSp>
          <p:nvGrpSpPr>
            <p:cNvPr id="4" name="Groupe 3">
              <a:extLst>
                <a:ext uri="{FF2B5EF4-FFF2-40B4-BE49-F238E27FC236}">
                  <a16:creationId xmlns:a16="http://schemas.microsoft.com/office/drawing/2014/main" id="{B7DD7532-10FA-3EDC-B098-871EC00F0697}"/>
                </a:ext>
              </a:extLst>
            </p:cNvPr>
            <p:cNvGrpSpPr/>
            <p:nvPr/>
          </p:nvGrpSpPr>
          <p:grpSpPr>
            <a:xfrm>
              <a:off x="4118504" y="908720"/>
              <a:ext cx="2677688" cy="762080"/>
              <a:chOff x="4118504" y="908720"/>
              <a:chExt cx="2677688" cy="762080"/>
            </a:xfrm>
          </p:grpSpPr>
          <p:sp>
            <p:nvSpPr>
              <p:cNvPr id="44" name="Rectangle 43">
                <a:extLst>
                  <a:ext uri="{FF2B5EF4-FFF2-40B4-BE49-F238E27FC236}">
                    <a16:creationId xmlns:a16="http://schemas.microsoft.com/office/drawing/2014/main" id="{72B252D8-151F-0F8E-BFC8-A29DDC0BA65B}"/>
                  </a:ext>
                </a:extLst>
              </p:cNvPr>
              <p:cNvSpPr/>
              <p:nvPr/>
            </p:nvSpPr>
            <p:spPr>
              <a:xfrm>
                <a:off x="4276192" y="1043734"/>
                <a:ext cx="252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x – </a:t>
                </a:r>
                <a:r>
                  <a:rPr lang="fr-FR" sz="1400" b="1" spc="300" err="1">
                    <a:solidFill>
                      <a:schemeClr val="bg1"/>
                    </a:solidFill>
                  </a:rPr>
                  <a:t>xJ</a:t>
                </a:r>
                <a:r>
                  <a:rPr lang="fr-FR" sz="1400" b="1" spc="300">
                    <a:solidFill>
                      <a:schemeClr val="bg1"/>
                    </a:solidFill>
                  </a:rPr>
                  <a:t> </a:t>
                </a:r>
              </a:p>
            </p:txBody>
          </p:sp>
          <p:sp>
            <p:nvSpPr>
              <p:cNvPr id="45" name="Ellipse 44">
                <a:extLst>
                  <a:ext uri="{FF2B5EF4-FFF2-40B4-BE49-F238E27FC236}">
                    <a16:creationId xmlns:a16="http://schemas.microsoft.com/office/drawing/2014/main" id="{6E2CD673-3ABD-CE24-F901-AC61BF08487A}"/>
                  </a:ext>
                </a:extLst>
              </p:cNvPr>
              <p:cNvSpPr/>
              <p:nvPr/>
            </p:nvSpPr>
            <p:spPr>
              <a:xfrm>
                <a:off x="4118504" y="908720"/>
                <a:ext cx="316127" cy="27002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2060"/>
                    </a:solidFill>
                  </a:rPr>
                  <a:t>2</a:t>
                </a:r>
              </a:p>
            </p:txBody>
          </p:sp>
        </p:grpSp>
        <p:sp>
          <p:nvSpPr>
            <p:cNvPr id="55" name="Rectangle 54">
              <a:extLst>
                <a:ext uri="{FF2B5EF4-FFF2-40B4-BE49-F238E27FC236}">
                  <a16:creationId xmlns:a16="http://schemas.microsoft.com/office/drawing/2014/main" id="{71E656E8-6961-5EFF-E406-DC832345690B}"/>
                </a:ext>
              </a:extLst>
            </p:cNvPr>
            <p:cNvSpPr/>
            <p:nvPr/>
          </p:nvSpPr>
          <p:spPr>
            <a:xfrm>
              <a:off x="4276192" y="1754297"/>
              <a:ext cx="252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58" name="Rectangle 57">
              <a:extLst>
                <a:ext uri="{FF2B5EF4-FFF2-40B4-BE49-F238E27FC236}">
                  <a16:creationId xmlns:a16="http://schemas.microsoft.com/office/drawing/2014/main" id="{1C832C24-B7AF-B558-C20E-B04D5CAB73EC}"/>
                </a:ext>
              </a:extLst>
            </p:cNvPr>
            <p:cNvSpPr/>
            <p:nvPr/>
          </p:nvSpPr>
          <p:spPr>
            <a:xfrm>
              <a:off x="4276192" y="3213100"/>
              <a:ext cx="2520000" cy="192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Consultant :</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61" name="Rectangle 60">
              <a:extLst>
                <a:ext uri="{FF2B5EF4-FFF2-40B4-BE49-F238E27FC236}">
                  <a16:creationId xmlns:a16="http://schemas.microsoft.com/office/drawing/2014/main" id="{B4B6A349-6446-A005-BFAC-1B9D0CBACBFE}"/>
                </a:ext>
              </a:extLst>
            </p:cNvPr>
            <p:cNvSpPr/>
            <p:nvPr/>
          </p:nvSpPr>
          <p:spPr>
            <a:xfrm>
              <a:off x="4276192" y="5257338"/>
              <a:ext cx="2520000" cy="119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grpSp>
      <p:grpSp>
        <p:nvGrpSpPr>
          <p:cNvPr id="12" name="Groupe 11">
            <a:extLst>
              <a:ext uri="{FF2B5EF4-FFF2-40B4-BE49-F238E27FC236}">
                <a16:creationId xmlns:a16="http://schemas.microsoft.com/office/drawing/2014/main" id="{223AFFA5-9851-9E75-CD46-5A992F1F7F3F}"/>
              </a:ext>
            </a:extLst>
          </p:cNvPr>
          <p:cNvGrpSpPr/>
          <p:nvPr/>
        </p:nvGrpSpPr>
        <p:grpSpPr>
          <a:xfrm>
            <a:off x="191344" y="1610736"/>
            <a:ext cx="805121" cy="4698584"/>
            <a:chOff x="551382" y="1754752"/>
            <a:chExt cx="805121" cy="4698584"/>
          </a:xfrm>
        </p:grpSpPr>
        <p:grpSp>
          <p:nvGrpSpPr>
            <p:cNvPr id="39" name="Groupe 38">
              <a:extLst>
                <a:ext uri="{FF2B5EF4-FFF2-40B4-BE49-F238E27FC236}">
                  <a16:creationId xmlns:a16="http://schemas.microsoft.com/office/drawing/2014/main" id="{A8C119FA-CDCB-8EBC-DED7-C8AFE0A6F2FF}"/>
                </a:ext>
              </a:extLst>
            </p:cNvPr>
            <p:cNvGrpSpPr/>
            <p:nvPr/>
          </p:nvGrpSpPr>
          <p:grpSpPr>
            <a:xfrm>
              <a:off x="551382" y="1754752"/>
              <a:ext cx="432050" cy="4698584"/>
              <a:chOff x="407368" y="1754752"/>
              <a:chExt cx="432050" cy="4698584"/>
            </a:xfrm>
          </p:grpSpPr>
          <p:sp>
            <p:nvSpPr>
              <p:cNvPr id="65" name="Rectangle 64">
                <a:extLst>
                  <a:ext uri="{FF2B5EF4-FFF2-40B4-BE49-F238E27FC236}">
                    <a16:creationId xmlns:a16="http://schemas.microsoft.com/office/drawing/2014/main" id="{81B49F55-0F6A-7841-B96D-3BF15C727D04}"/>
                  </a:ext>
                </a:extLst>
              </p:cNvPr>
              <p:cNvSpPr/>
              <p:nvPr/>
            </p:nvSpPr>
            <p:spPr>
              <a:xfrm>
                <a:off x="407368" y="1754752"/>
                <a:ext cx="432048" cy="13436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200" b="1">
                    <a:solidFill>
                      <a:schemeClr val="bg1"/>
                    </a:solidFill>
                  </a:rPr>
                  <a:t>OBJECTIF</a:t>
                </a:r>
              </a:p>
            </p:txBody>
          </p:sp>
          <p:sp>
            <p:nvSpPr>
              <p:cNvPr id="66" name="Rectangle 65">
                <a:extLst>
                  <a:ext uri="{FF2B5EF4-FFF2-40B4-BE49-F238E27FC236}">
                    <a16:creationId xmlns:a16="http://schemas.microsoft.com/office/drawing/2014/main" id="{1A3ABE95-4325-ADE5-C2F3-0EFF7CCAEDCB}"/>
                  </a:ext>
                </a:extLst>
              </p:cNvPr>
              <p:cNvSpPr/>
              <p:nvPr/>
            </p:nvSpPr>
            <p:spPr>
              <a:xfrm>
                <a:off x="407368" y="3213399"/>
                <a:ext cx="432048" cy="19236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200" b="1">
                    <a:solidFill>
                      <a:schemeClr val="bg1"/>
                    </a:solidFill>
                  </a:rPr>
                  <a:t>MÉTHODOLOGIE</a:t>
                </a:r>
              </a:p>
            </p:txBody>
          </p:sp>
          <p:sp>
            <p:nvSpPr>
              <p:cNvPr id="67" name="Rectangle 66">
                <a:extLst>
                  <a:ext uri="{FF2B5EF4-FFF2-40B4-BE49-F238E27FC236}">
                    <a16:creationId xmlns:a16="http://schemas.microsoft.com/office/drawing/2014/main" id="{E6B37581-06EB-1A3F-141F-A5315AB69009}"/>
                  </a:ext>
                </a:extLst>
              </p:cNvPr>
              <p:cNvSpPr/>
              <p:nvPr/>
            </p:nvSpPr>
            <p:spPr>
              <a:xfrm>
                <a:off x="407370" y="5257440"/>
                <a:ext cx="432048" cy="11958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fr-FR" sz="1200" b="1">
                    <a:solidFill>
                      <a:schemeClr val="bg1"/>
                    </a:solidFill>
                  </a:rPr>
                  <a:t>LIVRABLE</a:t>
                </a:r>
              </a:p>
            </p:txBody>
          </p:sp>
        </p:grpSp>
        <p:pic>
          <p:nvPicPr>
            <p:cNvPr id="8" name="Image 7">
              <a:extLst>
                <a:ext uri="{FF2B5EF4-FFF2-40B4-BE49-F238E27FC236}">
                  <a16:creationId xmlns:a16="http://schemas.microsoft.com/office/drawing/2014/main" id="{56CAB3BD-DD11-4CA7-B262-AABA9F79B419}"/>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39414" y="3921214"/>
              <a:ext cx="513415" cy="513415"/>
            </a:xfrm>
            <a:prstGeom prst="ellipse">
              <a:avLst/>
            </a:prstGeom>
            <a:solidFill>
              <a:schemeClr val="bg1"/>
            </a:solidFill>
          </p:spPr>
        </p:pic>
        <p:pic>
          <p:nvPicPr>
            <p:cNvPr id="6" name="Image 5">
              <a:extLst>
                <a:ext uri="{FF2B5EF4-FFF2-40B4-BE49-F238E27FC236}">
                  <a16:creationId xmlns:a16="http://schemas.microsoft.com/office/drawing/2014/main" id="{46A1AF31-0A42-1560-9200-E6DB065C0DD9}"/>
                </a:ext>
              </a:extLst>
            </p:cNvPr>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blip>
            <a:stretch>
              <a:fillRect/>
            </a:stretch>
          </p:blipFill>
          <p:spPr>
            <a:xfrm>
              <a:off x="843088" y="5550937"/>
              <a:ext cx="513415" cy="513415"/>
            </a:xfrm>
            <a:prstGeom prst="ellipse">
              <a:avLst/>
            </a:prstGeom>
            <a:solidFill>
              <a:schemeClr val="bg1"/>
            </a:solidFill>
          </p:spPr>
        </p:pic>
        <p:pic>
          <p:nvPicPr>
            <p:cNvPr id="9" name="Image 8">
              <a:extLst>
                <a:ext uri="{FF2B5EF4-FFF2-40B4-BE49-F238E27FC236}">
                  <a16:creationId xmlns:a16="http://schemas.microsoft.com/office/drawing/2014/main" id="{D6CDA01A-95E2-ABD6-0F98-4BCC6C6D69F7}"/>
                </a:ext>
              </a:extLst>
            </p:cNvPr>
            <p:cNvPicPr>
              <a:picLocks noChangeAspect="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9414" y="2163753"/>
              <a:ext cx="513416" cy="513416"/>
            </a:xfrm>
            <a:prstGeom prst="ellipse">
              <a:avLst/>
            </a:prstGeom>
            <a:solidFill>
              <a:schemeClr val="bg1"/>
            </a:solidFill>
          </p:spPr>
        </p:pic>
      </p:grpSp>
      <p:grpSp>
        <p:nvGrpSpPr>
          <p:cNvPr id="13" name="Groupe 12">
            <a:extLst>
              <a:ext uri="{FF2B5EF4-FFF2-40B4-BE49-F238E27FC236}">
                <a16:creationId xmlns:a16="http://schemas.microsoft.com/office/drawing/2014/main" id="{13C9A50B-3670-B7AE-8543-801C40130B31}"/>
              </a:ext>
            </a:extLst>
          </p:cNvPr>
          <p:cNvGrpSpPr/>
          <p:nvPr/>
        </p:nvGrpSpPr>
        <p:grpSpPr>
          <a:xfrm>
            <a:off x="6532324" y="764704"/>
            <a:ext cx="2677688" cy="5544616"/>
            <a:chOff x="4118504" y="908720"/>
            <a:chExt cx="2677688" cy="5544616"/>
          </a:xfrm>
        </p:grpSpPr>
        <p:grpSp>
          <p:nvGrpSpPr>
            <p:cNvPr id="15" name="Groupe 14">
              <a:extLst>
                <a:ext uri="{FF2B5EF4-FFF2-40B4-BE49-F238E27FC236}">
                  <a16:creationId xmlns:a16="http://schemas.microsoft.com/office/drawing/2014/main" id="{140FABAE-3171-1A79-2D82-519BF5705035}"/>
                </a:ext>
              </a:extLst>
            </p:cNvPr>
            <p:cNvGrpSpPr/>
            <p:nvPr/>
          </p:nvGrpSpPr>
          <p:grpSpPr>
            <a:xfrm>
              <a:off x="4118504" y="908720"/>
              <a:ext cx="2677688" cy="762080"/>
              <a:chOff x="4118504" y="908720"/>
              <a:chExt cx="2677688" cy="762080"/>
            </a:xfrm>
          </p:grpSpPr>
          <p:sp>
            <p:nvSpPr>
              <p:cNvPr id="25" name="Rectangle 24">
                <a:extLst>
                  <a:ext uri="{FF2B5EF4-FFF2-40B4-BE49-F238E27FC236}">
                    <a16:creationId xmlns:a16="http://schemas.microsoft.com/office/drawing/2014/main" id="{F6DFD2A5-3807-AACD-87D8-B17E712A3AF0}"/>
                  </a:ext>
                </a:extLst>
              </p:cNvPr>
              <p:cNvSpPr/>
              <p:nvPr/>
            </p:nvSpPr>
            <p:spPr>
              <a:xfrm>
                <a:off x="4276192" y="1043734"/>
                <a:ext cx="252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x – </a:t>
                </a:r>
                <a:r>
                  <a:rPr lang="fr-FR" sz="1400" b="1" spc="300" err="1">
                    <a:solidFill>
                      <a:schemeClr val="bg1"/>
                    </a:solidFill>
                  </a:rPr>
                  <a:t>xJ</a:t>
                </a:r>
                <a:endParaRPr lang="fr-FR" sz="1400" b="1" spc="300">
                  <a:solidFill>
                    <a:schemeClr val="bg1"/>
                  </a:solidFill>
                </a:endParaRPr>
              </a:p>
            </p:txBody>
          </p:sp>
          <p:sp>
            <p:nvSpPr>
              <p:cNvPr id="26" name="Ellipse 25">
                <a:extLst>
                  <a:ext uri="{FF2B5EF4-FFF2-40B4-BE49-F238E27FC236}">
                    <a16:creationId xmlns:a16="http://schemas.microsoft.com/office/drawing/2014/main" id="{EA2A2AE5-054A-C75A-2346-C61A80F3A0CD}"/>
                  </a:ext>
                </a:extLst>
              </p:cNvPr>
              <p:cNvSpPr/>
              <p:nvPr/>
            </p:nvSpPr>
            <p:spPr>
              <a:xfrm>
                <a:off x="4118504" y="908720"/>
                <a:ext cx="316127" cy="27002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2060"/>
                    </a:solidFill>
                  </a:rPr>
                  <a:t>3</a:t>
                </a:r>
              </a:p>
            </p:txBody>
          </p:sp>
        </p:grpSp>
        <p:sp>
          <p:nvSpPr>
            <p:cNvPr id="22" name="Rectangle 21">
              <a:extLst>
                <a:ext uri="{FF2B5EF4-FFF2-40B4-BE49-F238E27FC236}">
                  <a16:creationId xmlns:a16="http://schemas.microsoft.com/office/drawing/2014/main" id="{C201ADC2-AA9E-4D04-2DDA-4CF4D601F1CB}"/>
                </a:ext>
              </a:extLst>
            </p:cNvPr>
            <p:cNvSpPr/>
            <p:nvPr/>
          </p:nvSpPr>
          <p:spPr>
            <a:xfrm>
              <a:off x="4276192" y="1754297"/>
              <a:ext cx="252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23" name="Rectangle 22">
              <a:extLst>
                <a:ext uri="{FF2B5EF4-FFF2-40B4-BE49-F238E27FC236}">
                  <a16:creationId xmlns:a16="http://schemas.microsoft.com/office/drawing/2014/main" id="{03A63DBD-CD98-3CB4-0BB2-4922D4B53806}"/>
                </a:ext>
              </a:extLst>
            </p:cNvPr>
            <p:cNvSpPr/>
            <p:nvPr/>
          </p:nvSpPr>
          <p:spPr>
            <a:xfrm>
              <a:off x="4276192" y="3213100"/>
              <a:ext cx="2520000" cy="192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Consultant :</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24" name="Rectangle 23">
              <a:extLst>
                <a:ext uri="{FF2B5EF4-FFF2-40B4-BE49-F238E27FC236}">
                  <a16:creationId xmlns:a16="http://schemas.microsoft.com/office/drawing/2014/main" id="{B926C16E-5B62-3244-B1D6-D7DB9DFCAD56}"/>
                </a:ext>
              </a:extLst>
            </p:cNvPr>
            <p:cNvSpPr/>
            <p:nvPr/>
          </p:nvSpPr>
          <p:spPr>
            <a:xfrm>
              <a:off x="4276192" y="5257338"/>
              <a:ext cx="2520000" cy="119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grpSp>
      <p:grpSp>
        <p:nvGrpSpPr>
          <p:cNvPr id="7" name="Groupe 6">
            <a:extLst>
              <a:ext uri="{FF2B5EF4-FFF2-40B4-BE49-F238E27FC236}">
                <a16:creationId xmlns:a16="http://schemas.microsoft.com/office/drawing/2014/main" id="{8F651143-AA5B-27FC-A99E-FFF45A565DC4}"/>
              </a:ext>
            </a:extLst>
          </p:cNvPr>
          <p:cNvGrpSpPr/>
          <p:nvPr/>
        </p:nvGrpSpPr>
        <p:grpSpPr>
          <a:xfrm>
            <a:off x="9468777" y="764704"/>
            <a:ext cx="2171839" cy="5544616"/>
            <a:chOff x="8422552" y="908720"/>
            <a:chExt cx="2171839" cy="5544616"/>
          </a:xfrm>
        </p:grpSpPr>
        <p:grpSp>
          <p:nvGrpSpPr>
            <p:cNvPr id="3" name="Groupe 2">
              <a:extLst>
                <a:ext uri="{FF2B5EF4-FFF2-40B4-BE49-F238E27FC236}">
                  <a16:creationId xmlns:a16="http://schemas.microsoft.com/office/drawing/2014/main" id="{DA5DB90E-BDAE-835E-C717-E83279C9908E}"/>
                </a:ext>
              </a:extLst>
            </p:cNvPr>
            <p:cNvGrpSpPr/>
            <p:nvPr/>
          </p:nvGrpSpPr>
          <p:grpSpPr>
            <a:xfrm>
              <a:off x="8422552" y="908720"/>
              <a:ext cx="2171839" cy="762080"/>
              <a:chOff x="8422552" y="908720"/>
              <a:chExt cx="2171839" cy="762080"/>
            </a:xfrm>
          </p:grpSpPr>
          <p:sp>
            <p:nvSpPr>
              <p:cNvPr id="47" name="Rectangle 46">
                <a:extLst>
                  <a:ext uri="{FF2B5EF4-FFF2-40B4-BE49-F238E27FC236}">
                    <a16:creationId xmlns:a16="http://schemas.microsoft.com/office/drawing/2014/main" id="{6EDBA8F9-E3C6-C71B-C8B9-9D2B6C7ABB9E}"/>
                  </a:ext>
                </a:extLst>
              </p:cNvPr>
              <p:cNvSpPr/>
              <p:nvPr/>
            </p:nvSpPr>
            <p:spPr>
              <a:xfrm>
                <a:off x="8578391" y="1043734"/>
                <a:ext cx="2016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RESTITUTION </a:t>
                </a:r>
              </a:p>
              <a:p>
                <a:pPr algn="ctr"/>
                <a:r>
                  <a:rPr lang="fr-FR" sz="1400" b="1" spc="300">
                    <a:solidFill>
                      <a:schemeClr val="bg1"/>
                    </a:solidFill>
                  </a:rPr>
                  <a:t>– 1j</a:t>
                </a:r>
              </a:p>
            </p:txBody>
          </p:sp>
          <p:sp>
            <p:nvSpPr>
              <p:cNvPr id="48" name="Ellipse 47">
                <a:extLst>
                  <a:ext uri="{FF2B5EF4-FFF2-40B4-BE49-F238E27FC236}">
                    <a16:creationId xmlns:a16="http://schemas.microsoft.com/office/drawing/2014/main" id="{15A8A5D4-6B77-167B-6BA9-A2C16A933B02}"/>
                  </a:ext>
                </a:extLst>
              </p:cNvPr>
              <p:cNvSpPr/>
              <p:nvPr/>
            </p:nvSpPr>
            <p:spPr>
              <a:xfrm>
                <a:off x="8422552" y="908720"/>
                <a:ext cx="316127" cy="27002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02060"/>
                    </a:solidFill>
                  </a:rPr>
                  <a:t>4</a:t>
                </a:r>
              </a:p>
            </p:txBody>
          </p:sp>
        </p:grpSp>
        <p:sp>
          <p:nvSpPr>
            <p:cNvPr id="56" name="Rectangle 55">
              <a:extLst>
                <a:ext uri="{FF2B5EF4-FFF2-40B4-BE49-F238E27FC236}">
                  <a16:creationId xmlns:a16="http://schemas.microsoft.com/office/drawing/2014/main" id="{E0A403C7-A8D6-66D7-51D8-2DAB21CDC5E6}"/>
                </a:ext>
              </a:extLst>
            </p:cNvPr>
            <p:cNvSpPr/>
            <p:nvPr/>
          </p:nvSpPr>
          <p:spPr>
            <a:xfrm>
              <a:off x="8578391" y="1754297"/>
              <a:ext cx="2016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59" name="Rectangle 58">
              <a:extLst>
                <a:ext uri="{FF2B5EF4-FFF2-40B4-BE49-F238E27FC236}">
                  <a16:creationId xmlns:a16="http://schemas.microsoft.com/office/drawing/2014/main" id="{EB0F9C8F-0330-E6A1-3DA0-AAD13FC9009B}"/>
                </a:ext>
              </a:extLst>
            </p:cNvPr>
            <p:cNvSpPr/>
            <p:nvPr/>
          </p:nvSpPr>
          <p:spPr>
            <a:xfrm>
              <a:off x="8578391" y="3213100"/>
              <a:ext cx="2016000" cy="19238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rPr>
                <a:t>X</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a:p>
              <a:pPr marL="180000" indent="-180000">
                <a:spcBef>
                  <a:spcPts val="600"/>
                </a:spcBef>
                <a:buClr>
                  <a:srgbClr val="002060"/>
                </a:buClr>
                <a:buFont typeface="Wingdings" panose="05000000000000000000" pitchFamily="2" charset="2"/>
                <a:buChar char="§"/>
              </a:pPr>
              <a:r>
                <a:rPr lang="fr-FR" sz="1100">
                  <a:solidFill>
                    <a:srgbClr val="4F403F"/>
                  </a:solidFill>
                </a:rPr>
                <a:t>X</a:t>
              </a:r>
            </a:p>
          </p:txBody>
        </p:sp>
        <p:sp>
          <p:nvSpPr>
            <p:cNvPr id="62" name="Rectangle 61">
              <a:extLst>
                <a:ext uri="{FF2B5EF4-FFF2-40B4-BE49-F238E27FC236}">
                  <a16:creationId xmlns:a16="http://schemas.microsoft.com/office/drawing/2014/main" id="{B5623B80-A611-6FA8-C4CD-1B3CB89553D4}"/>
                </a:ext>
              </a:extLst>
            </p:cNvPr>
            <p:cNvSpPr/>
            <p:nvPr/>
          </p:nvSpPr>
          <p:spPr>
            <a:xfrm>
              <a:off x="8578391" y="5257338"/>
              <a:ext cx="2016000" cy="1195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180000">
                <a:spcBef>
                  <a:spcPts val="600"/>
                </a:spcBef>
                <a:buClr>
                  <a:srgbClr val="002060"/>
                </a:buClr>
                <a:buFont typeface="Wingdings" panose="05000000000000000000" pitchFamily="2" charset="2"/>
                <a:buChar char="§"/>
              </a:pPr>
              <a:r>
                <a:rPr lang="fr-FR" sz="1100">
                  <a:solidFill>
                    <a:srgbClr val="4F403F"/>
                  </a:solidFill>
                  <a:highlight>
                    <a:srgbClr val="FFFF00"/>
                  </a:highlight>
                </a:rPr>
                <a:t>Rapport final, conclusions et recommandations</a:t>
              </a:r>
            </a:p>
          </p:txBody>
        </p:sp>
      </p:grpSp>
    </p:spTree>
    <p:extLst>
      <p:ext uri="{BB962C8B-B14F-4D97-AF65-F5344CB8AC3E}">
        <p14:creationId xmlns:p14="http://schemas.microsoft.com/office/powerpoint/2010/main" val="79395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121A5-2C20-C5DA-7CD1-290C4BD00ED9}"/>
              </a:ext>
            </a:extLst>
          </p:cNvPr>
          <p:cNvSpPr>
            <a:spLocks noGrp="1"/>
          </p:cNvSpPr>
          <p:nvPr>
            <p:ph type="title"/>
          </p:nvPr>
        </p:nvSpPr>
        <p:spPr>
          <a:xfrm>
            <a:off x="395536" y="309573"/>
            <a:ext cx="11340464" cy="984909"/>
          </a:xfrm>
        </p:spPr>
        <p:txBody>
          <a:bodyPr/>
          <a:lstStyle/>
          <a:p>
            <a:r>
              <a:rPr lang="fr-FR" dirty="0">
                <a:solidFill>
                  <a:srgbClr val="002060"/>
                </a:solidFill>
              </a:rPr>
              <a:t>PRÉSENTATION DE L’EXPERT CONSEIL</a:t>
            </a:r>
            <a:br>
              <a:rPr lang="fr-FR" dirty="0">
                <a:solidFill>
                  <a:srgbClr val="002060"/>
                </a:solidFill>
              </a:rPr>
            </a:br>
            <a:br>
              <a:rPr lang="fr-FR" dirty="0"/>
            </a:br>
            <a:r>
              <a:rPr lang="fr-FR" dirty="0">
                <a:solidFill>
                  <a:schemeClr val="tx2"/>
                </a:solidFill>
              </a:rPr>
              <a:t>Expert : </a:t>
            </a:r>
            <a:r>
              <a:rPr lang="fr-FR" dirty="0">
                <a:solidFill>
                  <a:schemeClr val="tx2"/>
                </a:solidFill>
                <a:highlight>
                  <a:srgbClr val="FFFF00"/>
                </a:highlight>
              </a:rPr>
              <a:t>Nom Prénom</a:t>
            </a:r>
            <a:br>
              <a:rPr lang="fr-FR" dirty="0">
                <a:solidFill>
                  <a:schemeClr val="tx2"/>
                </a:solidFill>
                <a:highlight>
                  <a:srgbClr val="FFFF00"/>
                </a:highlight>
              </a:rPr>
            </a:br>
            <a:br>
              <a:rPr lang="fr-FR" dirty="0">
                <a:solidFill>
                  <a:schemeClr val="tx2"/>
                </a:solidFill>
                <a:highlight>
                  <a:srgbClr val="FFFF00"/>
                </a:highlight>
              </a:rPr>
            </a:br>
            <a:r>
              <a:rPr lang="fr-FR" sz="1800" b="0" i="0" u="none" strike="noStrike" dirty="0">
                <a:solidFill>
                  <a:srgbClr val="5E514D"/>
                </a:solidFill>
                <a:effectLst/>
                <a:latin typeface="Impact" panose="020B0806030902050204" pitchFamily="34" charset="0"/>
              </a:rPr>
              <a:t>Entité : </a:t>
            </a:r>
            <a:r>
              <a:rPr lang="fr-FR" sz="1800" b="0" i="0" u="none" strike="noStrike" dirty="0">
                <a:solidFill>
                  <a:srgbClr val="5E514D"/>
                </a:solidFill>
                <a:effectLst/>
                <a:highlight>
                  <a:srgbClr val="FFFF00"/>
                </a:highlight>
                <a:latin typeface="Impact" panose="020B0806030902050204" pitchFamily="34" charset="0"/>
              </a:rPr>
              <a:t>Nom Entreprise   </a:t>
            </a:r>
            <a:r>
              <a:rPr lang="fr-FR" sz="1800" b="0" i="0" u="none" strike="noStrike" dirty="0">
                <a:solidFill>
                  <a:srgbClr val="5E514D"/>
                </a:solidFill>
                <a:effectLst/>
                <a:latin typeface="Impact" panose="020B0806030902050204" pitchFamily="34" charset="0"/>
              </a:rPr>
              <a:t>SIRET : </a:t>
            </a:r>
            <a:r>
              <a:rPr lang="fr-FR" sz="1800" b="0" i="0" u="none" strike="noStrike" dirty="0">
                <a:solidFill>
                  <a:srgbClr val="5E514D"/>
                </a:solidFill>
                <a:effectLst/>
                <a:highlight>
                  <a:srgbClr val="FFFF00"/>
                </a:highlight>
                <a:latin typeface="Impact" panose="020B0806030902050204" pitchFamily="34" charset="0"/>
              </a:rPr>
              <a:t>XXXXXXXXXXXXXX</a:t>
            </a:r>
            <a:endParaRPr lang="fr-FR" dirty="0">
              <a:solidFill>
                <a:schemeClr val="tx2"/>
              </a:solidFill>
              <a:highlight>
                <a:srgbClr val="FFFF00"/>
              </a:highlight>
            </a:endParaRPr>
          </a:p>
        </p:txBody>
      </p:sp>
      <p:graphicFrame>
        <p:nvGraphicFramePr>
          <p:cNvPr id="11" name="Tableau 9">
            <a:extLst>
              <a:ext uri="{FF2B5EF4-FFF2-40B4-BE49-F238E27FC236}">
                <a16:creationId xmlns:a16="http://schemas.microsoft.com/office/drawing/2014/main" id="{C7B64625-A038-E308-619F-C367C6B53E9D}"/>
              </a:ext>
            </a:extLst>
          </p:cNvPr>
          <p:cNvGraphicFramePr>
            <a:graphicFrameLocks noGrp="1"/>
          </p:cNvGraphicFramePr>
          <p:nvPr>
            <p:extLst>
              <p:ext uri="{D42A27DB-BD31-4B8C-83A1-F6EECF244321}">
                <p14:modId xmlns:p14="http://schemas.microsoft.com/office/powerpoint/2010/main" val="1405974067"/>
              </p:ext>
            </p:extLst>
          </p:nvPr>
        </p:nvGraphicFramePr>
        <p:xfrm>
          <a:off x="395538" y="1502825"/>
          <a:ext cx="11340462" cy="591399"/>
        </p:xfrm>
        <a:graphic>
          <a:graphicData uri="http://schemas.openxmlformats.org/drawingml/2006/table">
            <a:tbl>
              <a:tblPr firstRow="1" bandRow="1"/>
              <a:tblGrid>
                <a:gridCol w="3780154">
                  <a:extLst>
                    <a:ext uri="{9D8B030D-6E8A-4147-A177-3AD203B41FA5}">
                      <a16:colId xmlns:a16="http://schemas.microsoft.com/office/drawing/2014/main" val="789698634"/>
                    </a:ext>
                  </a:extLst>
                </a:gridCol>
                <a:gridCol w="3780154">
                  <a:extLst>
                    <a:ext uri="{9D8B030D-6E8A-4147-A177-3AD203B41FA5}">
                      <a16:colId xmlns:a16="http://schemas.microsoft.com/office/drawing/2014/main" val="1020325601"/>
                    </a:ext>
                  </a:extLst>
                </a:gridCol>
                <a:gridCol w="3780154">
                  <a:extLst>
                    <a:ext uri="{9D8B030D-6E8A-4147-A177-3AD203B41FA5}">
                      <a16:colId xmlns:a16="http://schemas.microsoft.com/office/drawing/2014/main" val="101835029"/>
                    </a:ext>
                  </a:extLst>
                </a:gridCol>
              </a:tblGrid>
              <a:tr h="2175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Email</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86E6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100" dirty="0"/>
                        <a:t>Téléphone portable</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86E6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fr-FR" sz="1100"/>
                        <a:t>Site web</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86E64"/>
                    </a:solidFill>
                  </a:tcPr>
                </a:tc>
                <a:extLst>
                  <a:ext uri="{0D108BD9-81ED-4DB2-BD59-A6C34878D82A}">
                    <a16:rowId xmlns:a16="http://schemas.microsoft.com/office/drawing/2014/main" val="1983620892"/>
                  </a:ext>
                </a:extLst>
              </a:tr>
              <a:tr h="3323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fr-FR" sz="1400" dirty="0"/>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extLst>
                  <a:ext uri="{0D108BD9-81ED-4DB2-BD59-A6C34878D82A}">
                    <a16:rowId xmlns:a16="http://schemas.microsoft.com/office/drawing/2014/main" val="1850698768"/>
                  </a:ext>
                </a:extLst>
              </a:tr>
            </a:tbl>
          </a:graphicData>
        </a:graphic>
      </p:graphicFrame>
      <p:graphicFrame>
        <p:nvGraphicFramePr>
          <p:cNvPr id="12" name="Tableau 25">
            <a:extLst>
              <a:ext uri="{FF2B5EF4-FFF2-40B4-BE49-F238E27FC236}">
                <a16:creationId xmlns:a16="http://schemas.microsoft.com/office/drawing/2014/main" id="{9B33E581-CC74-46B3-1BDE-893B57ABAF7B}"/>
              </a:ext>
            </a:extLst>
          </p:cNvPr>
          <p:cNvGraphicFramePr>
            <a:graphicFrameLocks noGrp="1"/>
          </p:cNvGraphicFramePr>
          <p:nvPr>
            <p:extLst>
              <p:ext uri="{D42A27DB-BD31-4B8C-83A1-F6EECF244321}">
                <p14:modId xmlns:p14="http://schemas.microsoft.com/office/powerpoint/2010/main" val="3076961696"/>
              </p:ext>
            </p:extLst>
          </p:nvPr>
        </p:nvGraphicFramePr>
        <p:xfrm>
          <a:off x="395536" y="2123305"/>
          <a:ext cx="11340464" cy="4425122"/>
        </p:xfrm>
        <a:graphic>
          <a:graphicData uri="http://schemas.openxmlformats.org/drawingml/2006/table">
            <a:tbl>
              <a:tblPr bandRow="1"/>
              <a:tblGrid>
                <a:gridCol w="11340464">
                  <a:extLst>
                    <a:ext uri="{9D8B030D-6E8A-4147-A177-3AD203B41FA5}">
                      <a16:colId xmlns:a16="http://schemas.microsoft.com/office/drawing/2014/main" val="20000"/>
                    </a:ext>
                  </a:extLst>
                </a:gridCol>
              </a:tblGrid>
              <a:tr h="3378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rtl="0" eaLnBrk="1" fontAlgn="auto" latinLnBrk="0" hangingPunct="1">
                        <a:lnSpc>
                          <a:spcPct val="100000"/>
                        </a:lnSpc>
                        <a:spcBef>
                          <a:spcPts val="0"/>
                        </a:spcBef>
                        <a:spcAft>
                          <a:spcPts val="0"/>
                        </a:spcAft>
                        <a:buClrTx/>
                        <a:buSzTx/>
                        <a:buFontTx/>
                        <a:buNone/>
                      </a:pPr>
                      <a:r>
                        <a:rPr lang="fr-FR" sz="1100" b="1" u="sng">
                          <a:solidFill>
                            <a:schemeClr val="tx2"/>
                          </a:solidFill>
                          <a:latin typeface="+mn-lt"/>
                        </a:rPr>
                        <a:t>Référencement  Bpifrance</a:t>
                      </a:r>
                      <a:r>
                        <a:rPr lang="fr-FR" sz="1100" b="1" u="none">
                          <a:solidFill>
                            <a:schemeClr val="tx2"/>
                          </a:solidFill>
                          <a:latin typeface="+mn-lt"/>
                        </a:rPr>
                        <a:t>:  </a:t>
                      </a:r>
                      <a:r>
                        <a:rPr kumimoji="0" lang="fr-FR" sz="1100" b="1" i="0" strike="noStrike" kern="0" cap="none" spc="0" normalizeH="0" baseline="0" noProof="0">
                          <a:ln>
                            <a:noFill/>
                          </a:ln>
                          <a:solidFill>
                            <a:schemeClr val="tx2"/>
                          </a:solidFill>
                          <a:effectLst/>
                          <a:uLnTx/>
                          <a:uFillTx/>
                          <a:latin typeface="Helvetica"/>
                          <a:ea typeface="+mn-ea"/>
                          <a:cs typeface="Helvetica"/>
                        </a:rPr>
                        <a:t>        OUI        NON </a:t>
                      </a:r>
                      <a:endParaRPr lang="fr-FR" sz="1100" b="1" u="none">
                        <a:solidFill>
                          <a:schemeClr val="tx2"/>
                        </a:solidFill>
                        <a:latin typeface="Helvetica"/>
                        <a:cs typeface="Helvetica"/>
                      </a:endParaRP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237751"/>
                  </a:ext>
                </a:extLst>
              </a:tr>
              <a:tr h="82424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100" b="1" u="sng">
                          <a:solidFill>
                            <a:schemeClr val="tx2"/>
                          </a:solidFill>
                          <a:latin typeface="+mn-lt"/>
                        </a:rPr>
                        <a:t>Domaines d’expertise</a:t>
                      </a:r>
                      <a:r>
                        <a:rPr lang="fr-FR" sz="1100" b="1" u="none">
                          <a:solidFill>
                            <a:schemeClr val="tx2"/>
                          </a:solidFill>
                          <a:latin typeface="+mn-lt"/>
                        </a:rPr>
                        <a:t> :</a:t>
                      </a: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6876991"/>
                  </a:ext>
                </a:extLst>
              </a:tr>
              <a:tr h="8337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100" b="1" u="sng">
                          <a:solidFill>
                            <a:schemeClr val="tx2"/>
                          </a:solidFill>
                          <a:latin typeface="+mn-lt"/>
                        </a:rPr>
                        <a:t>Formation</a:t>
                      </a:r>
                      <a:r>
                        <a:rPr lang="fr-FR" sz="1100" b="1" u="none">
                          <a:solidFill>
                            <a:schemeClr val="tx2"/>
                          </a:solidFill>
                          <a:latin typeface="+mn-lt"/>
                        </a:rPr>
                        <a:t> :</a:t>
                      </a: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337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100" b="1" u="sng">
                          <a:solidFill>
                            <a:schemeClr val="tx2"/>
                          </a:solidFill>
                          <a:latin typeface="+mn-lt"/>
                        </a:rPr>
                        <a:t>Références</a:t>
                      </a:r>
                      <a:r>
                        <a:rPr lang="fr-FR" sz="1100" b="1">
                          <a:solidFill>
                            <a:schemeClr val="tx2"/>
                          </a:solidFill>
                          <a:latin typeface="+mn-lt"/>
                        </a:rPr>
                        <a:t> :</a:t>
                      </a: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7846529"/>
                  </a:ext>
                </a:extLst>
              </a:tr>
              <a:tr h="83375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100" b="1" u="sng">
                          <a:solidFill>
                            <a:schemeClr val="tx2"/>
                          </a:solidFill>
                          <a:latin typeface="+mn-lt"/>
                        </a:rPr>
                        <a:t>Expérience professionnelle </a:t>
                      </a:r>
                      <a:r>
                        <a:rPr lang="fr-FR" sz="1100" b="1">
                          <a:solidFill>
                            <a:schemeClr val="tx2"/>
                          </a:solidFill>
                          <a:latin typeface="+mn-lt"/>
                        </a:rPr>
                        <a:t>:</a:t>
                      </a:r>
                    </a:p>
                    <a:p>
                      <a:endParaRPr lang="fr-FR" sz="1100" b="1">
                        <a:solidFill>
                          <a:schemeClr val="tx2"/>
                        </a:solidFill>
                        <a:latin typeface="+mn-lt"/>
                      </a:endParaRP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729857"/>
                  </a:ext>
                </a:extLst>
              </a:tr>
              <a:tr h="76174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fr-FR" sz="1100" b="1" u="sng" dirty="0">
                          <a:solidFill>
                            <a:schemeClr val="tx2"/>
                          </a:solidFill>
                          <a:latin typeface="+mn-lt"/>
                        </a:rPr>
                        <a:t>Missions Diag Axes d’innovation déjà réalisées </a:t>
                      </a:r>
                      <a:r>
                        <a:rPr lang="fr-FR" sz="1100" b="1" dirty="0">
                          <a:solidFill>
                            <a:schemeClr val="tx2"/>
                          </a:solidFill>
                          <a:latin typeface="+mn-lt"/>
                        </a:rPr>
                        <a:t>:</a:t>
                      </a:r>
                    </a:p>
                  </a:txBody>
                  <a:tcPr marL="72000" marR="36000">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965707"/>
                  </a:ext>
                </a:extLst>
              </a:tr>
            </a:tbl>
          </a:graphicData>
        </a:graphic>
      </p:graphicFrame>
      <p:sp>
        <p:nvSpPr>
          <p:cNvPr id="13" name="Bouton d’action : vide 1">
            <a:hlinkClick r:id="" action="ppaction://noaction" highlightClick="1"/>
            <a:extLst>
              <a:ext uri="{FF2B5EF4-FFF2-40B4-BE49-F238E27FC236}">
                <a16:creationId xmlns:a16="http://schemas.microsoft.com/office/drawing/2014/main" id="{D66ED835-3DDB-F890-84E4-3BF6D21D518F}"/>
              </a:ext>
            </a:extLst>
          </p:cNvPr>
          <p:cNvSpPr/>
          <p:nvPr/>
        </p:nvSpPr>
        <p:spPr>
          <a:xfrm>
            <a:off x="2910315" y="2167901"/>
            <a:ext cx="194859" cy="144016"/>
          </a:xfrm>
          <a:prstGeom prst="actionButtonBlank">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mn-cs"/>
            </a:endParaRPr>
          </a:p>
        </p:txBody>
      </p:sp>
      <p:sp>
        <p:nvSpPr>
          <p:cNvPr id="3" name="Bouton d’action : vide 1">
            <a:hlinkClick r:id="" action="ppaction://noaction" highlightClick="1"/>
            <a:extLst>
              <a:ext uri="{FF2B5EF4-FFF2-40B4-BE49-F238E27FC236}">
                <a16:creationId xmlns:a16="http://schemas.microsoft.com/office/drawing/2014/main" id="{106F2F56-F2B6-DFE5-5E8F-39AAD411D76E}"/>
              </a:ext>
            </a:extLst>
          </p:cNvPr>
          <p:cNvSpPr/>
          <p:nvPr/>
        </p:nvSpPr>
        <p:spPr>
          <a:xfrm>
            <a:off x="3533770" y="2181467"/>
            <a:ext cx="194859" cy="144016"/>
          </a:xfrm>
          <a:prstGeom prst="actionButtonBlank">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5502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D8EBB-0936-C21E-AF7C-04E8332BD3E7}"/>
              </a:ext>
            </a:extLst>
          </p:cNvPr>
          <p:cNvSpPr>
            <a:spLocks noGrp="1"/>
          </p:cNvSpPr>
          <p:nvPr>
            <p:ph type="title"/>
          </p:nvPr>
        </p:nvSpPr>
        <p:spPr/>
        <p:txBody>
          <a:bodyPr/>
          <a:lstStyle/>
          <a:p>
            <a:r>
              <a:rPr lang="fr-FR">
                <a:solidFill>
                  <a:srgbClr val="002060"/>
                </a:solidFill>
              </a:rPr>
              <a:t>PROPOSITION FINANCIÈRE</a:t>
            </a:r>
          </a:p>
        </p:txBody>
      </p:sp>
      <p:graphicFrame>
        <p:nvGraphicFramePr>
          <p:cNvPr id="4" name="Espace réservé du contenu 8">
            <a:extLst>
              <a:ext uri="{FF2B5EF4-FFF2-40B4-BE49-F238E27FC236}">
                <a16:creationId xmlns:a16="http://schemas.microsoft.com/office/drawing/2014/main" id="{AB5BB005-8926-18D0-B306-3236D0D56C52}"/>
              </a:ext>
            </a:extLst>
          </p:cNvPr>
          <p:cNvGraphicFramePr>
            <a:graphicFrameLocks/>
          </p:cNvGraphicFramePr>
          <p:nvPr>
            <p:extLst>
              <p:ext uri="{D42A27DB-BD31-4B8C-83A1-F6EECF244321}">
                <p14:modId xmlns:p14="http://schemas.microsoft.com/office/powerpoint/2010/main" val="1552152565"/>
              </p:ext>
            </p:extLst>
          </p:nvPr>
        </p:nvGraphicFramePr>
        <p:xfrm>
          <a:off x="1652953" y="785446"/>
          <a:ext cx="8277220" cy="4584972"/>
        </p:xfrm>
        <a:graphic>
          <a:graphicData uri="http://schemas.openxmlformats.org/drawingml/2006/table">
            <a:tbl>
              <a:tblPr firstRow="1" bandRow="1"/>
              <a:tblGrid>
                <a:gridCol w="2258554">
                  <a:extLst>
                    <a:ext uri="{9D8B030D-6E8A-4147-A177-3AD203B41FA5}">
                      <a16:colId xmlns:a16="http://schemas.microsoft.com/office/drawing/2014/main" val="3741262303"/>
                    </a:ext>
                  </a:extLst>
                </a:gridCol>
                <a:gridCol w="2713960">
                  <a:extLst>
                    <a:ext uri="{9D8B030D-6E8A-4147-A177-3AD203B41FA5}">
                      <a16:colId xmlns:a16="http://schemas.microsoft.com/office/drawing/2014/main" val="1112437062"/>
                    </a:ext>
                  </a:extLst>
                </a:gridCol>
                <a:gridCol w="3304706">
                  <a:extLst>
                    <a:ext uri="{9D8B030D-6E8A-4147-A177-3AD203B41FA5}">
                      <a16:colId xmlns:a16="http://schemas.microsoft.com/office/drawing/2014/main" val="4224755358"/>
                    </a:ext>
                  </a:extLst>
                </a:gridCol>
              </a:tblGrid>
              <a:tr h="52464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fr-FR" sz="1000" b="1" i="0" u="none" strike="noStrike">
                          <a:solidFill>
                            <a:schemeClr val="bg1"/>
                          </a:solidFill>
                          <a:effectLst/>
                          <a:latin typeface="+mn-lt"/>
                        </a:rPr>
                        <a:t>Phases</a:t>
                      </a:r>
                    </a:p>
                  </a:txBody>
                  <a:tcPr marL="8893" marR="8893" marT="8893"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86E6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fr-FR" sz="1000" b="1" u="none" strike="noStrike">
                          <a:solidFill>
                            <a:schemeClr val="bg1"/>
                          </a:solidFill>
                          <a:effectLst/>
                        </a:rPr>
                        <a:t>Durée (Jour Homme)</a:t>
                      </a:r>
                      <a:endParaRPr lang="fr-FR" sz="1000" b="1" i="0" u="none" strike="noStrike">
                        <a:solidFill>
                          <a:schemeClr val="bg1"/>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86E6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fr-FR" sz="1000" b="1" u="none" strike="noStrike">
                          <a:solidFill>
                            <a:schemeClr val="bg1"/>
                          </a:solidFill>
                          <a:effectLst/>
                        </a:rPr>
                        <a:t>Prix</a:t>
                      </a:r>
                      <a:endParaRPr lang="fr-FR" sz="1000" b="1" i="0" u="none" strike="noStrike">
                        <a:solidFill>
                          <a:schemeClr val="bg1"/>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solidFill>
                  </a:tcPr>
                </a:tc>
                <a:extLst>
                  <a:ext uri="{0D108BD9-81ED-4DB2-BD59-A6C34878D82A}">
                    <a16:rowId xmlns:a16="http://schemas.microsoft.com/office/drawing/2014/main" val="3917387608"/>
                  </a:ext>
                </a:extLst>
              </a:tr>
              <a:tr h="75275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fr-FR" sz="1000" b="0" i="1" u="none" strike="noStrike">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1000" b="0" i="1" u="none" strike="noStrike" dirty="0">
                          <a:solidFill>
                            <a:srgbClr val="000000"/>
                          </a:solidFill>
                          <a:effectLst/>
                          <a:latin typeface="+mn-lt"/>
                        </a:rPr>
                        <a:t>  </a:t>
                      </a:r>
                      <a:r>
                        <a:rPr lang="fr-FR" sz="1000" b="0" i="1" u="none" strike="noStrike" dirty="0" err="1">
                          <a:solidFill>
                            <a:srgbClr val="000000"/>
                          </a:solidFill>
                          <a:effectLst/>
                          <a:latin typeface="+mn-lt"/>
                        </a:rPr>
                        <a:t>Xj</a:t>
                      </a:r>
                      <a:endParaRPr lang="fr-FR" sz="1000" b="0" i="1" u="none" strike="noStrike" dirty="0">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r>
                        <a:rPr lang="fr-FR" sz="1000" b="0" i="1" u="none" strike="noStrike">
                          <a:solidFill>
                            <a:srgbClr val="000000"/>
                          </a:solidFill>
                          <a:effectLst/>
                          <a:latin typeface="+mn-lt"/>
                        </a:rPr>
                        <a:t>xx € HT</a:t>
                      </a: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extLst>
                  <a:ext uri="{0D108BD9-81ED-4DB2-BD59-A6C34878D82A}">
                    <a16:rowId xmlns:a16="http://schemas.microsoft.com/office/drawing/2014/main" val="1149602784"/>
                  </a:ext>
                </a:extLst>
              </a:tr>
              <a:tr h="63870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2000" algn="l" fontAlgn="b"/>
                      <a:endParaRPr lang="fr-FR" sz="1100" b="1" i="0" u="none" strike="noStrike">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1755" marR="0" lvl="0" indent="0" algn="ctr" defTabSz="914400" rtl="0" eaLnBrk="1" fontAlgn="b" latinLnBrk="0" hangingPunct="1">
                        <a:lnSpc>
                          <a:spcPct val="100000"/>
                        </a:lnSpc>
                        <a:spcBef>
                          <a:spcPts val="0"/>
                        </a:spcBef>
                        <a:spcAft>
                          <a:spcPts val="0"/>
                        </a:spcAft>
                        <a:buClrTx/>
                        <a:buSzTx/>
                        <a:buFontTx/>
                        <a:buNone/>
                        <a:tabLst/>
                        <a:defRPr/>
                      </a:pPr>
                      <a:r>
                        <a:rPr lang="fr-FR" sz="1000" b="0" i="1" u="none" strike="noStrike" dirty="0" err="1">
                          <a:solidFill>
                            <a:srgbClr val="000000"/>
                          </a:solidFill>
                          <a:effectLst/>
                          <a:latin typeface="+mn-lt"/>
                        </a:rPr>
                        <a:t>Xj</a:t>
                      </a:r>
                      <a:endParaRPr lang="fr-FR" sz="1000" b="0" i="1" u="none" strike="noStrike" dirty="0">
                        <a:solidFill>
                          <a:srgbClr val="000000"/>
                        </a:solidFill>
                        <a:effectLst/>
                        <a:latin typeface="+mn-lt"/>
                      </a:endParaRPr>
                    </a:p>
                    <a:p>
                      <a:pPr marL="72000" algn="ctr" fontAlgn="b"/>
                      <a:endParaRPr lang="fr-FR" sz="1000" b="1" i="0" u="none" strike="noStrike" dirty="0">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2000" marR="0" lvl="0" indent="0" algn="ctr" defTabSz="914400" rtl="0" eaLnBrk="1" fontAlgn="b" latinLnBrk="0" hangingPunct="1">
                        <a:lnSpc>
                          <a:spcPct val="100000"/>
                        </a:lnSpc>
                        <a:spcBef>
                          <a:spcPts val="0"/>
                        </a:spcBef>
                        <a:spcAft>
                          <a:spcPts val="0"/>
                        </a:spcAft>
                        <a:buClrTx/>
                        <a:buSzTx/>
                        <a:buFontTx/>
                        <a:buNone/>
                        <a:tabLst/>
                        <a:defRPr/>
                      </a:pPr>
                      <a:endParaRPr lang="fr-FR" sz="1100" b="0" i="0" u="none" strike="noStrike">
                        <a:solidFill>
                          <a:srgbClr val="000000"/>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20000"/>
                      </a:srgbClr>
                    </a:solidFill>
                  </a:tcPr>
                </a:tc>
                <a:extLst>
                  <a:ext uri="{0D108BD9-81ED-4DB2-BD59-A6C34878D82A}">
                    <a16:rowId xmlns:a16="http://schemas.microsoft.com/office/drawing/2014/main" val="3827206383"/>
                  </a:ext>
                </a:extLst>
              </a:tr>
              <a:tr h="82119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2000" algn="l" fontAlgn="b"/>
                      <a:endParaRPr lang="fr-FR" sz="1100" b="1" i="0" u="none" strike="noStrike">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1755" marR="0" lvl="0" indent="0" algn="ctr" defTabSz="914400" rtl="0" eaLnBrk="1" fontAlgn="b" latinLnBrk="0" hangingPunct="1">
                        <a:lnSpc>
                          <a:spcPct val="100000"/>
                        </a:lnSpc>
                        <a:spcBef>
                          <a:spcPts val="0"/>
                        </a:spcBef>
                        <a:spcAft>
                          <a:spcPts val="0"/>
                        </a:spcAft>
                        <a:buClrTx/>
                        <a:buSzTx/>
                        <a:buFontTx/>
                        <a:buNone/>
                        <a:tabLst/>
                        <a:defRPr/>
                      </a:pPr>
                      <a:r>
                        <a:rPr lang="fr-FR" sz="1000" b="0" i="1" u="none" strike="noStrike" dirty="0" err="1">
                          <a:solidFill>
                            <a:srgbClr val="000000"/>
                          </a:solidFill>
                          <a:effectLst/>
                          <a:latin typeface="+mn-lt"/>
                        </a:rPr>
                        <a:t>Xj</a:t>
                      </a:r>
                      <a:endParaRPr lang="fr-FR" sz="1000" b="0" i="1" u="none" strike="noStrike" dirty="0">
                        <a:solidFill>
                          <a:srgbClr val="000000"/>
                        </a:solidFill>
                        <a:effectLst/>
                        <a:latin typeface="+mn-lt"/>
                      </a:endParaRPr>
                    </a:p>
                    <a:p>
                      <a:pPr marL="72000" algn="ctr" fontAlgn="b"/>
                      <a:endParaRPr lang="fr-FR" sz="1000" b="1" i="0" u="none" strike="noStrike" dirty="0">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fr-FR" sz="1100" b="0" i="0" u="none" strike="noStrike">
                        <a:solidFill>
                          <a:srgbClr val="000000"/>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extLst>
                  <a:ext uri="{0D108BD9-81ED-4DB2-BD59-A6C34878D82A}">
                    <a16:rowId xmlns:a16="http://schemas.microsoft.com/office/drawing/2014/main" val="2110357772"/>
                  </a:ext>
                </a:extLst>
              </a:tr>
              <a:tr h="6158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2000" algn="l" fontAlgn="b"/>
                      <a:endParaRPr lang="fr-FR" sz="1100" b="1" i="0" u="none" strike="noStrike">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1755" marR="0" lvl="0" indent="0" algn="ctr" defTabSz="914400" rtl="0" eaLnBrk="1" fontAlgn="b" latinLnBrk="0" hangingPunct="1">
                        <a:lnSpc>
                          <a:spcPct val="100000"/>
                        </a:lnSpc>
                        <a:spcBef>
                          <a:spcPts val="0"/>
                        </a:spcBef>
                        <a:spcAft>
                          <a:spcPts val="0"/>
                        </a:spcAft>
                        <a:buClrTx/>
                        <a:buSzTx/>
                        <a:buFontTx/>
                        <a:buNone/>
                        <a:tabLst/>
                        <a:defRPr/>
                      </a:pPr>
                      <a:r>
                        <a:rPr lang="fr-FR" sz="1000" b="0" i="1" u="none" strike="noStrike" dirty="0" err="1">
                          <a:solidFill>
                            <a:srgbClr val="000000"/>
                          </a:solidFill>
                          <a:effectLst/>
                          <a:latin typeface="+mn-lt"/>
                        </a:rPr>
                        <a:t>Xj</a:t>
                      </a:r>
                      <a:endParaRPr lang="fr-FR" sz="1000" b="0" i="1" u="none" strike="noStrike" dirty="0">
                        <a:solidFill>
                          <a:srgbClr val="000000"/>
                        </a:solidFill>
                        <a:effectLst/>
                        <a:latin typeface="+mn-lt"/>
                      </a:endParaRPr>
                    </a:p>
                    <a:p>
                      <a:pPr marL="72000" algn="ctr" fontAlgn="b"/>
                      <a:endParaRPr lang="fr-FR" sz="1000" b="1" i="0" u="none" strike="noStrike" dirty="0">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86E64">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fr-FR" sz="1100" b="0" i="0" u="none" strike="noStrike">
                        <a:solidFill>
                          <a:srgbClr val="000000"/>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20000"/>
                      </a:srgbClr>
                    </a:solidFill>
                  </a:tcPr>
                </a:tc>
                <a:extLst>
                  <a:ext uri="{0D108BD9-81ED-4DB2-BD59-A6C34878D82A}">
                    <a16:rowId xmlns:a16="http://schemas.microsoft.com/office/drawing/2014/main" val="3481031755"/>
                  </a:ext>
                </a:extLst>
              </a:tr>
              <a:tr h="61589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2000" algn="l" fontAlgn="b"/>
                      <a:endParaRPr lang="fr-FR" sz="1100" b="1" i="0" u="none" strike="noStrike">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1755" marR="0" lvl="0" indent="0" algn="ctr" defTabSz="914400" rtl="0" eaLnBrk="1" fontAlgn="b" latinLnBrk="0" hangingPunct="1">
                        <a:lnSpc>
                          <a:spcPct val="100000"/>
                        </a:lnSpc>
                        <a:spcBef>
                          <a:spcPts val="0"/>
                        </a:spcBef>
                        <a:spcAft>
                          <a:spcPts val="0"/>
                        </a:spcAft>
                        <a:buClrTx/>
                        <a:buSzTx/>
                        <a:buFontTx/>
                        <a:buNone/>
                        <a:tabLst/>
                        <a:defRPr/>
                      </a:pPr>
                      <a:r>
                        <a:rPr lang="fr-FR" sz="1000" b="0" i="1" u="none" strike="noStrike" dirty="0" err="1">
                          <a:solidFill>
                            <a:srgbClr val="000000"/>
                          </a:solidFill>
                          <a:effectLst/>
                          <a:latin typeface="+mn-lt"/>
                        </a:rPr>
                        <a:t>Xj</a:t>
                      </a:r>
                      <a:endParaRPr lang="fr-FR" sz="1000" b="0" i="1" u="none" strike="noStrike" dirty="0">
                        <a:solidFill>
                          <a:srgbClr val="000000"/>
                        </a:solidFill>
                        <a:effectLst/>
                        <a:latin typeface="+mn-lt"/>
                      </a:endParaRPr>
                    </a:p>
                    <a:p>
                      <a:pPr marL="72000" algn="ctr" fontAlgn="b"/>
                      <a:endParaRPr lang="fr-FR" sz="1000" b="1" i="0" u="none" strike="noStrike" dirty="0">
                        <a:solidFill>
                          <a:srgbClr val="000000"/>
                        </a:solidFill>
                        <a:effectLst/>
                        <a:latin typeface="+mn-lt"/>
                      </a:endParaRPr>
                    </a:p>
                  </a:txBody>
                  <a:tcPr marL="8893" marR="8893" marT="8893"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b"/>
                      <a:endParaRPr lang="fr-FR" sz="1100" b="0" i="0" u="none" strike="noStrike">
                        <a:solidFill>
                          <a:srgbClr val="000000"/>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extLst>
                  <a:ext uri="{0D108BD9-81ED-4DB2-BD59-A6C34878D82A}">
                    <a16:rowId xmlns:a16="http://schemas.microsoft.com/office/drawing/2014/main" val="2424162912"/>
                  </a:ext>
                </a:extLst>
              </a:tr>
              <a:tr h="615892">
                <a:tc gridSpan="2">
                  <a:txBody>
                    <a:bodyPr/>
                    <a:lstStyle/>
                    <a:p>
                      <a:pPr marL="71755" algn="ctr" fontAlgn="b"/>
                      <a:r>
                        <a:rPr lang="fr-FR" sz="1600" b="1" i="0" u="none" strike="noStrike">
                          <a:solidFill>
                            <a:srgbClr val="000000"/>
                          </a:solidFill>
                          <a:effectLst/>
                          <a:latin typeface="+mn-lt"/>
                        </a:rPr>
                        <a:t>Montant pouvant atteindre jusqu'à € HT</a:t>
                      </a:r>
                    </a:p>
                  </a:txBody>
                  <a:tcPr marL="8893" marR="8893" marT="8893"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tc hMerge="1">
                  <a:txBody>
                    <a:bodyPr/>
                    <a:lstStyle/>
                    <a:p>
                      <a:pPr marL="72000" algn="ctr" fontAlgn="b"/>
                      <a:endParaRPr lang="fr-FR" sz="1000" b="1" i="0" u="none" strike="noStrike">
                        <a:solidFill>
                          <a:srgbClr val="000000"/>
                        </a:solidFill>
                        <a:effectLst/>
                        <a:latin typeface="+mn-lt"/>
                      </a:endParaRPr>
                    </a:p>
                  </a:txBody>
                  <a:tcPr marL="8893" marR="8893" marT="889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tc>
                  <a:txBody>
                    <a:bodyPr/>
                    <a:lstStyle/>
                    <a:p>
                      <a:pPr algn="ctr" fontAlgn="b"/>
                      <a:r>
                        <a:rPr lang="fr-FR" sz="1600" b="1" i="0" u="none" strike="noStrike" dirty="0">
                          <a:solidFill>
                            <a:srgbClr val="000000"/>
                          </a:solidFill>
                          <a:effectLst/>
                          <a:latin typeface="+mn-lt"/>
                        </a:rPr>
                        <a:t>13 000</a:t>
                      </a:r>
                    </a:p>
                  </a:txBody>
                  <a:tcPr marL="8893" marR="8893" marT="8893"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86E64">
                        <a:tint val="40000"/>
                      </a:srgbClr>
                    </a:solidFill>
                  </a:tcPr>
                </a:tc>
                <a:extLst>
                  <a:ext uri="{0D108BD9-81ED-4DB2-BD59-A6C34878D82A}">
                    <a16:rowId xmlns:a16="http://schemas.microsoft.com/office/drawing/2014/main" val="1363732532"/>
                  </a:ext>
                </a:extLst>
              </a:tr>
            </a:tbl>
          </a:graphicData>
        </a:graphic>
      </p:graphicFrame>
      <p:sp>
        <p:nvSpPr>
          <p:cNvPr id="8" name="Titre 1">
            <a:extLst>
              <a:ext uri="{FF2B5EF4-FFF2-40B4-BE49-F238E27FC236}">
                <a16:creationId xmlns:a16="http://schemas.microsoft.com/office/drawing/2014/main" id="{B49D8EBB-0936-C21E-AF7C-04E8332BD3E7}"/>
              </a:ext>
            </a:extLst>
          </p:cNvPr>
          <p:cNvSpPr>
            <a:spLocks noGrp="1"/>
          </p:cNvSpPr>
          <p:nvPr/>
        </p:nvSpPr>
        <p:spPr bwMode="gray">
          <a:xfrm>
            <a:off x="623392" y="209712"/>
            <a:ext cx="11112608" cy="6270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kern="1200" spc="300">
                <a:solidFill>
                  <a:srgbClr val="4F403F"/>
                </a:solidFill>
                <a:latin typeface="+mj-lt"/>
                <a:ea typeface="+mj-ea"/>
                <a:cs typeface="+mj-cs"/>
              </a:defRPr>
            </a:lvl1pPr>
          </a:lstStyle>
          <a:p>
            <a:r>
              <a:rPr lang="fr-FR" dirty="0">
                <a:solidFill>
                  <a:srgbClr val="002060"/>
                </a:solidFill>
              </a:rPr>
              <a:t>PROPOSITION FINANCIÈRE</a:t>
            </a:r>
          </a:p>
        </p:txBody>
      </p:sp>
      <p:pic>
        <p:nvPicPr>
          <p:cNvPr id="9" name="Graphique 2" descr="Avertissement avec un remplissage uni">
            <a:extLst>
              <a:ext uri="{FF2B5EF4-FFF2-40B4-BE49-F238E27FC236}">
                <a16:creationId xmlns:a16="http://schemas.microsoft.com/office/drawing/2014/main" id="{BF165A3F-ECB0-70C5-07DF-69F83440EF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01201" y="4781569"/>
            <a:ext cx="598714" cy="555174"/>
          </a:xfrm>
          <a:prstGeom prst="rect">
            <a:avLst/>
          </a:prstGeom>
        </p:spPr>
      </p:pic>
      <p:sp>
        <p:nvSpPr>
          <p:cNvPr id="10" name="ZoneTexte 4">
            <a:extLst>
              <a:ext uri="{FF2B5EF4-FFF2-40B4-BE49-F238E27FC236}">
                <a16:creationId xmlns:a16="http://schemas.microsoft.com/office/drawing/2014/main" id="{348D7298-FD46-BDD5-A435-24254DA23666}"/>
              </a:ext>
            </a:extLst>
          </p:cNvPr>
          <p:cNvSpPr txBox="1"/>
          <p:nvPr/>
        </p:nvSpPr>
        <p:spPr>
          <a:xfrm>
            <a:off x="10067469" y="4717231"/>
            <a:ext cx="21436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b="1">
              <a:solidFill>
                <a:srgbClr val="2F2826"/>
              </a:solidFill>
              <a:cs typeface="Arial"/>
            </a:endParaRPr>
          </a:p>
          <a:p>
            <a:r>
              <a:rPr lang="fr-FR" sz="1200" b="1">
                <a:solidFill>
                  <a:srgbClr val="2F2826"/>
                </a:solidFill>
                <a:cs typeface="Arial"/>
              </a:rPr>
              <a:t>0 &lt; Montant &lt; 13 000 € HT</a:t>
            </a:r>
          </a:p>
        </p:txBody>
      </p:sp>
      <p:sp>
        <p:nvSpPr>
          <p:cNvPr id="3" name="ZoneTexte 2">
            <a:extLst>
              <a:ext uri="{FF2B5EF4-FFF2-40B4-BE49-F238E27FC236}">
                <a16:creationId xmlns:a16="http://schemas.microsoft.com/office/drawing/2014/main" id="{8A42088D-95FC-4267-93A4-14C8FFDA3404}"/>
              </a:ext>
            </a:extLst>
          </p:cNvPr>
          <p:cNvSpPr txBox="1"/>
          <p:nvPr/>
        </p:nvSpPr>
        <p:spPr>
          <a:xfrm>
            <a:off x="623392" y="5868712"/>
            <a:ext cx="10945216" cy="400110"/>
          </a:xfrm>
          <a:prstGeom prst="rect">
            <a:avLst/>
          </a:prstGeom>
          <a:noFill/>
        </p:spPr>
        <p:txBody>
          <a:bodyPr wrap="square">
            <a:spAutoFit/>
          </a:bodyPr>
          <a:lstStyle/>
          <a:p>
            <a:r>
              <a:rPr lang="fr-FR" sz="1000" i="1" dirty="0"/>
              <a:t>Bpifrance se réserve le droit de refuser la prise en charge de la demande de diagnostic innovation déposée sur la plateforme en ligne dédiée (par exemple si l’expert n’est pas éligible, si l’entreprise a le statut « d’entreprise en difficulté », si la proposition commerciale n’est pas conforme au cahier des charges, ou encore si l’entreprise ne correspond pas à ce diagnostic, etc.).</a:t>
            </a:r>
          </a:p>
        </p:txBody>
      </p:sp>
    </p:spTree>
    <p:extLst>
      <p:ext uri="{BB962C8B-B14F-4D97-AF65-F5344CB8AC3E}">
        <p14:creationId xmlns:p14="http://schemas.microsoft.com/office/powerpoint/2010/main" val="183141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D8EBB-0936-C21E-AF7C-04E8332BD3E7}"/>
              </a:ext>
            </a:extLst>
          </p:cNvPr>
          <p:cNvSpPr>
            <a:spLocks noGrp="1"/>
          </p:cNvSpPr>
          <p:nvPr>
            <p:ph type="title"/>
          </p:nvPr>
        </p:nvSpPr>
        <p:spPr/>
        <p:txBody>
          <a:bodyPr/>
          <a:lstStyle/>
          <a:p>
            <a:r>
              <a:rPr lang="fr-FR">
                <a:solidFill>
                  <a:srgbClr val="002060"/>
                </a:solidFill>
              </a:rPr>
              <a:t>SIGNATURE DE LA PRÉSENTE PROPOSITION DE MISSION</a:t>
            </a:r>
          </a:p>
        </p:txBody>
      </p:sp>
      <p:grpSp>
        <p:nvGrpSpPr>
          <p:cNvPr id="40" name="Groupe 39">
            <a:extLst>
              <a:ext uri="{FF2B5EF4-FFF2-40B4-BE49-F238E27FC236}">
                <a16:creationId xmlns:a16="http://schemas.microsoft.com/office/drawing/2014/main" id="{708BA196-3FBD-74D2-E851-A7F1D7221EB1}"/>
              </a:ext>
            </a:extLst>
          </p:cNvPr>
          <p:cNvGrpSpPr/>
          <p:nvPr/>
        </p:nvGrpSpPr>
        <p:grpSpPr>
          <a:xfrm>
            <a:off x="782094" y="896717"/>
            <a:ext cx="10643787" cy="5474311"/>
            <a:chOff x="739129" y="896717"/>
            <a:chExt cx="10643787" cy="5474311"/>
          </a:xfrm>
        </p:grpSpPr>
        <p:grpSp>
          <p:nvGrpSpPr>
            <p:cNvPr id="34" name="Groupe 33">
              <a:extLst>
                <a:ext uri="{FF2B5EF4-FFF2-40B4-BE49-F238E27FC236}">
                  <a16:creationId xmlns:a16="http://schemas.microsoft.com/office/drawing/2014/main" id="{6E4A1476-9B19-186F-E788-918F4969C397}"/>
                </a:ext>
              </a:extLst>
            </p:cNvPr>
            <p:cNvGrpSpPr/>
            <p:nvPr/>
          </p:nvGrpSpPr>
          <p:grpSpPr>
            <a:xfrm>
              <a:off x="739129" y="896717"/>
              <a:ext cx="5040000" cy="5466602"/>
              <a:chOff x="6834332" y="797724"/>
              <a:chExt cx="4260637" cy="6377564"/>
            </a:xfrm>
          </p:grpSpPr>
          <p:sp>
            <p:nvSpPr>
              <p:cNvPr id="38" name="Rectangle 37">
                <a:extLst>
                  <a:ext uri="{FF2B5EF4-FFF2-40B4-BE49-F238E27FC236}">
                    <a16:creationId xmlns:a16="http://schemas.microsoft.com/office/drawing/2014/main" id="{F1DF6130-4E7A-DA85-65B4-0AC3B8C55691}"/>
                  </a:ext>
                </a:extLst>
              </p:cNvPr>
              <p:cNvSpPr/>
              <p:nvPr/>
            </p:nvSpPr>
            <p:spPr>
              <a:xfrm>
                <a:off x="6834332" y="797724"/>
                <a:ext cx="4260637" cy="83998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spc="300">
                    <a:solidFill>
                      <a:schemeClr val="bg1"/>
                    </a:solidFill>
                  </a:rPr>
                  <a:t>Pour le bénéficiaire (Client)</a:t>
                </a:r>
              </a:p>
            </p:txBody>
          </p:sp>
          <p:sp>
            <p:nvSpPr>
              <p:cNvPr id="39" name="ZoneTexte 38">
                <a:extLst>
                  <a:ext uri="{FF2B5EF4-FFF2-40B4-BE49-F238E27FC236}">
                    <a16:creationId xmlns:a16="http://schemas.microsoft.com/office/drawing/2014/main" id="{36103F6A-0D13-4629-18E2-F364E659F913}"/>
                  </a:ext>
                </a:extLst>
              </p:cNvPr>
              <p:cNvSpPr txBox="1"/>
              <p:nvPr/>
            </p:nvSpPr>
            <p:spPr>
              <a:xfrm>
                <a:off x="6834332" y="1637709"/>
                <a:ext cx="4260637" cy="5537579"/>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0" lvl="1" indent="359410" algn="just">
                  <a:lnSpc>
                    <a:spcPct val="100000"/>
                  </a:lnSpc>
                  <a:spcBef>
                    <a:spcPts val="1200"/>
                  </a:spcBef>
                  <a:buClr>
                    <a:srgbClr val="002060"/>
                  </a:buClr>
                  <a:buFont typeface="Wingdings" panose="05000000000000000000" pitchFamily="2" charset="2"/>
                  <a:buChar char="è"/>
                </a:pPr>
                <a:r>
                  <a:rPr lang="fr-FR" sz="1200" b="1">
                    <a:solidFill>
                      <a:srgbClr val="4F403F"/>
                    </a:solidFill>
                    <a:cs typeface="Arial"/>
                  </a:rPr>
                  <a:t>Nom de la société bénéficiaire</a:t>
                </a:r>
                <a:endParaRPr lang="fr-FR"/>
              </a:p>
              <a:p>
                <a:pPr marL="0" lvl="1" indent="359410" algn="just">
                  <a:lnSpc>
                    <a:spcPct val="100000"/>
                  </a:lnSpc>
                  <a:spcBef>
                    <a:spcPts val="1200"/>
                  </a:spcBef>
                  <a:buClr>
                    <a:srgbClr val="002060"/>
                  </a:buClr>
                  <a:buFont typeface="Wingdings" panose="05000000000000000000" pitchFamily="2" charset="2"/>
                  <a:buChar char="è"/>
                </a:pPr>
                <a:r>
                  <a:rPr lang="fr-FR" sz="1200" b="1">
                    <a:solidFill>
                      <a:srgbClr val="4F403F"/>
                    </a:solidFill>
                    <a:cs typeface="Arial"/>
                  </a:rPr>
                  <a:t>Nom prénom du représentant légal et signature</a:t>
                </a:r>
                <a:endParaRPr lang="fr-FR"/>
              </a:p>
            </p:txBody>
          </p:sp>
        </p:grpSp>
        <p:grpSp>
          <p:nvGrpSpPr>
            <p:cNvPr id="26" name="Groupe 25">
              <a:extLst>
                <a:ext uri="{FF2B5EF4-FFF2-40B4-BE49-F238E27FC236}">
                  <a16:creationId xmlns:a16="http://schemas.microsoft.com/office/drawing/2014/main" id="{D3EF1EBD-6DDA-D2A4-A0D7-1DF29699C02A}"/>
                </a:ext>
              </a:extLst>
            </p:cNvPr>
            <p:cNvGrpSpPr/>
            <p:nvPr/>
          </p:nvGrpSpPr>
          <p:grpSpPr>
            <a:xfrm>
              <a:off x="6342916" y="896718"/>
              <a:ext cx="5040000" cy="5474310"/>
              <a:chOff x="6834332" y="797725"/>
              <a:chExt cx="4260637" cy="6386558"/>
            </a:xfrm>
          </p:grpSpPr>
          <p:sp>
            <p:nvSpPr>
              <p:cNvPr id="30" name="Rectangle 29">
                <a:extLst>
                  <a:ext uri="{FF2B5EF4-FFF2-40B4-BE49-F238E27FC236}">
                    <a16:creationId xmlns:a16="http://schemas.microsoft.com/office/drawing/2014/main" id="{15CD4FC1-05C4-D0C9-CCC2-DAAF8F1E985A}"/>
                  </a:ext>
                </a:extLst>
              </p:cNvPr>
              <p:cNvSpPr/>
              <p:nvPr/>
            </p:nvSpPr>
            <p:spPr>
              <a:xfrm>
                <a:off x="6834332" y="797725"/>
                <a:ext cx="4260637" cy="83998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spc="300">
                    <a:solidFill>
                      <a:schemeClr val="bg1"/>
                    </a:solidFill>
                  </a:rPr>
                  <a:t>Pour le prestataire (expert)</a:t>
                </a:r>
              </a:p>
            </p:txBody>
          </p:sp>
          <p:sp>
            <p:nvSpPr>
              <p:cNvPr id="31" name="ZoneTexte 30">
                <a:extLst>
                  <a:ext uri="{FF2B5EF4-FFF2-40B4-BE49-F238E27FC236}">
                    <a16:creationId xmlns:a16="http://schemas.microsoft.com/office/drawing/2014/main" id="{158F3BD1-C1F7-6311-D18C-39C7451C8DEC}"/>
                  </a:ext>
                </a:extLst>
              </p:cNvPr>
              <p:cNvSpPr txBox="1"/>
              <p:nvPr/>
            </p:nvSpPr>
            <p:spPr>
              <a:xfrm>
                <a:off x="6834332" y="1646704"/>
                <a:ext cx="4260637" cy="5537579"/>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359410" algn="just">
                  <a:lnSpc>
                    <a:spcPct val="100000"/>
                  </a:lnSpc>
                  <a:spcBef>
                    <a:spcPts val="1200"/>
                  </a:spcBef>
                  <a:buClr>
                    <a:srgbClr val="002060"/>
                  </a:buClr>
                </a:pPr>
                <a:r>
                  <a:rPr lang="fr-FR" sz="1200" b="1">
                    <a:solidFill>
                      <a:srgbClr val="4F403F"/>
                    </a:solidFill>
                    <a:cs typeface="Arial"/>
                  </a:rPr>
                  <a:t>Nom de la société prestataire</a:t>
                </a:r>
                <a:endParaRPr lang="fr-FR"/>
              </a:p>
              <a:p>
                <a:pPr indent="359410" algn="just">
                  <a:lnSpc>
                    <a:spcPct val="100000"/>
                  </a:lnSpc>
                  <a:spcBef>
                    <a:spcPts val="1200"/>
                  </a:spcBef>
                  <a:buClr>
                    <a:srgbClr val="002060"/>
                  </a:buClr>
                </a:pPr>
                <a:r>
                  <a:rPr lang="fr-FR" sz="1200" b="1">
                    <a:solidFill>
                      <a:srgbClr val="4F403F"/>
                    </a:solidFill>
                    <a:cs typeface="Arial"/>
                  </a:rPr>
                  <a:t>Nom prénom du représentant légal et signature</a:t>
                </a:r>
                <a:endParaRPr lang="fr-FR"/>
              </a:p>
            </p:txBody>
          </p:sp>
        </p:grpSp>
      </p:grpSp>
      <p:sp>
        <p:nvSpPr>
          <p:cNvPr id="3" name="ZoneTexte 2">
            <a:extLst>
              <a:ext uri="{FF2B5EF4-FFF2-40B4-BE49-F238E27FC236}">
                <a16:creationId xmlns:a16="http://schemas.microsoft.com/office/drawing/2014/main" id="{7B483884-9D93-D2BB-1CF6-4C868A52BCCF}"/>
              </a:ext>
            </a:extLst>
          </p:cNvPr>
          <p:cNvSpPr txBox="1"/>
          <p:nvPr/>
        </p:nvSpPr>
        <p:spPr>
          <a:xfrm>
            <a:off x="700613" y="6372731"/>
            <a:ext cx="9465547" cy="246221"/>
          </a:xfrm>
          <a:prstGeom prst="rect">
            <a:avLst/>
          </a:prstGeom>
          <a:noFill/>
        </p:spPr>
        <p:txBody>
          <a:bodyPr wrap="square" rtlCol="0">
            <a:spAutoFit/>
          </a:bodyPr>
          <a:lstStyle/>
          <a:p>
            <a:r>
              <a:rPr lang="fr-FR" sz="1000" i="1" dirty="0">
                <a:solidFill>
                  <a:srgbClr val="FF0000"/>
                </a:solidFill>
              </a:rPr>
              <a:t>A signer et à retourner à Bpifrance en fin de prestation, post signature des contrats de mission</a:t>
            </a:r>
          </a:p>
        </p:txBody>
      </p:sp>
    </p:spTree>
    <p:extLst>
      <p:ext uri="{BB962C8B-B14F-4D97-AF65-F5344CB8AC3E}">
        <p14:creationId xmlns:p14="http://schemas.microsoft.com/office/powerpoint/2010/main" val="3213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84B5D-55FD-6C73-5C9E-9450EC8710D0}"/>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6B0AB3D9-FD48-D182-BBA9-423F4A6DDEA7}"/>
              </a:ext>
            </a:extLst>
          </p:cNvPr>
          <p:cNvSpPr/>
          <p:nvPr/>
        </p:nvSpPr>
        <p:spPr>
          <a:xfrm>
            <a:off x="1013338" y="1917290"/>
            <a:ext cx="10205269"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
        <p:nvSpPr>
          <p:cNvPr id="2" name="Titre 1">
            <a:extLst>
              <a:ext uri="{FF2B5EF4-FFF2-40B4-BE49-F238E27FC236}">
                <a16:creationId xmlns:a16="http://schemas.microsoft.com/office/drawing/2014/main" id="{4E4BFEFD-7815-82B6-1CD9-B82F7D211F95}"/>
              </a:ext>
            </a:extLst>
          </p:cNvPr>
          <p:cNvSpPr>
            <a:spLocks noGrp="1"/>
          </p:cNvSpPr>
          <p:nvPr>
            <p:ph type="title"/>
          </p:nvPr>
        </p:nvSpPr>
        <p:spPr/>
        <p:txBody>
          <a:bodyPr/>
          <a:lstStyle/>
          <a:p>
            <a:r>
              <a:rPr lang="fr-FR" dirty="0">
                <a:solidFill>
                  <a:schemeClr val="accent6"/>
                </a:solidFill>
              </a:rPr>
              <a:t>CLÔTURE DU DIAGNOSTIC AXES INNOVATION</a:t>
            </a:r>
          </a:p>
        </p:txBody>
      </p:sp>
      <p:grpSp>
        <p:nvGrpSpPr>
          <p:cNvPr id="19" name="Groupe 18">
            <a:extLst>
              <a:ext uri="{FF2B5EF4-FFF2-40B4-BE49-F238E27FC236}">
                <a16:creationId xmlns:a16="http://schemas.microsoft.com/office/drawing/2014/main" id="{350A9BA7-E173-13E7-12C2-0539117FB3B0}"/>
              </a:ext>
            </a:extLst>
          </p:cNvPr>
          <p:cNvGrpSpPr/>
          <p:nvPr/>
        </p:nvGrpSpPr>
        <p:grpSpPr>
          <a:xfrm>
            <a:off x="1144434" y="1742117"/>
            <a:ext cx="2340000" cy="2326129"/>
            <a:chOff x="1051771" y="771961"/>
            <a:chExt cx="2340000" cy="2326129"/>
          </a:xfrm>
        </p:grpSpPr>
        <p:grpSp>
          <p:nvGrpSpPr>
            <p:cNvPr id="20" name="Groupe 19">
              <a:extLst>
                <a:ext uri="{FF2B5EF4-FFF2-40B4-BE49-F238E27FC236}">
                  <a16:creationId xmlns:a16="http://schemas.microsoft.com/office/drawing/2014/main" id="{ACA7024C-6A3D-B2F4-E007-6E3E550B453A}"/>
                </a:ext>
              </a:extLst>
            </p:cNvPr>
            <p:cNvGrpSpPr/>
            <p:nvPr/>
          </p:nvGrpSpPr>
          <p:grpSpPr>
            <a:xfrm>
              <a:off x="1051771" y="771961"/>
              <a:ext cx="2340000" cy="898839"/>
              <a:chOff x="1051771" y="771961"/>
              <a:chExt cx="2340000" cy="898839"/>
            </a:xfrm>
          </p:grpSpPr>
          <p:sp>
            <p:nvSpPr>
              <p:cNvPr id="24" name="Rectangle 23">
                <a:extLst>
                  <a:ext uri="{FF2B5EF4-FFF2-40B4-BE49-F238E27FC236}">
                    <a16:creationId xmlns:a16="http://schemas.microsoft.com/office/drawing/2014/main" id="{EEB6B6C3-F422-A752-E955-01A2783C3FB6}"/>
                  </a:ext>
                </a:extLst>
              </p:cNvPr>
              <p:cNvSpPr/>
              <p:nvPr/>
            </p:nvSpPr>
            <p:spPr>
              <a:xfrm>
                <a:off x="1051771" y="1043734"/>
                <a:ext cx="234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pc="300" dirty="0">
                    <a:solidFill>
                      <a:schemeClr val="bg1"/>
                    </a:solidFill>
                    <a:latin typeface="Barlow" panose="00000500000000000000" pitchFamily="2" charset="0"/>
                  </a:rPr>
                  <a:t>Proposition commerciale signée</a:t>
                </a:r>
              </a:p>
            </p:txBody>
          </p:sp>
          <p:sp>
            <p:nvSpPr>
              <p:cNvPr id="25" name="Ellipse 24">
                <a:extLst>
                  <a:ext uri="{FF2B5EF4-FFF2-40B4-BE49-F238E27FC236}">
                    <a16:creationId xmlns:a16="http://schemas.microsoft.com/office/drawing/2014/main" id="{3D93E596-BA95-E3A6-5A27-D6E6C8F0E93B}"/>
                  </a:ext>
                </a:extLst>
              </p:cNvPr>
              <p:cNvSpPr/>
              <p:nvPr/>
            </p:nvSpPr>
            <p:spPr>
              <a:xfrm>
                <a:off x="2036959" y="771961"/>
                <a:ext cx="359588" cy="37655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2060"/>
                    </a:solidFill>
                  </a:rPr>
                  <a:t>1</a:t>
                </a:r>
              </a:p>
            </p:txBody>
          </p:sp>
        </p:grpSp>
        <p:sp>
          <p:nvSpPr>
            <p:cNvPr id="21" name="Rectangle 20">
              <a:extLst>
                <a:ext uri="{FF2B5EF4-FFF2-40B4-BE49-F238E27FC236}">
                  <a16:creationId xmlns:a16="http://schemas.microsoft.com/office/drawing/2014/main" id="{4B89788E-33DB-BE86-FCDF-4231CED53C7D}"/>
                </a:ext>
              </a:extLst>
            </p:cNvPr>
            <p:cNvSpPr/>
            <p:nvPr/>
          </p:nvSpPr>
          <p:spPr>
            <a:xfrm>
              <a:off x="1051771" y="1754297"/>
              <a:ext cx="234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2060"/>
                </a:buClr>
              </a:pPr>
              <a:r>
                <a:rPr lang="fr-FR" sz="1100" dirty="0">
                  <a:solidFill>
                    <a:srgbClr val="4F403F"/>
                  </a:solidFill>
                </a:rPr>
                <a:t>Proposition commerciale </a:t>
              </a:r>
              <a:r>
                <a:rPr lang="fr-FR" sz="1100" b="1" dirty="0">
                  <a:solidFill>
                    <a:srgbClr val="4F403F"/>
                  </a:solidFill>
                </a:rPr>
                <a:t>signée</a:t>
              </a:r>
            </a:p>
            <a:p>
              <a:pPr algn="ctr">
                <a:spcBef>
                  <a:spcPts val="600"/>
                </a:spcBef>
                <a:buClr>
                  <a:srgbClr val="002060"/>
                </a:buClr>
              </a:pPr>
              <a:r>
                <a:rPr lang="fr-FR" sz="1100" b="1" dirty="0">
                  <a:solidFill>
                    <a:srgbClr val="4F403F"/>
                  </a:solidFill>
                </a:rPr>
                <a:t>par l’entreprise et l’expert</a:t>
              </a:r>
            </a:p>
          </p:txBody>
        </p:sp>
      </p:grpSp>
      <p:grpSp>
        <p:nvGrpSpPr>
          <p:cNvPr id="35" name="Groupe 34">
            <a:extLst>
              <a:ext uri="{FF2B5EF4-FFF2-40B4-BE49-F238E27FC236}">
                <a16:creationId xmlns:a16="http://schemas.microsoft.com/office/drawing/2014/main" id="{AC452092-9D4D-1995-F40F-0ACEA2222BB8}"/>
              </a:ext>
            </a:extLst>
          </p:cNvPr>
          <p:cNvGrpSpPr/>
          <p:nvPr/>
        </p:nvGrpSpPr>
        <p:grpSpPr>
          <a:xfrm>
            <a:off x="3674274" y="1742117"/>
            <a:ext cx="2340000" cy="3384954"/>
            <a:chOff x="1051771" y="771961"/>
            <a:chExt cx="2340000" cy="3384954"/>
          </a:xfrm>
        </p:grpSpPr>
        <p:grpSp>
          <p:nvGrpSpPr>
            <p:cNvPr id="36" name="Groupe 35">
              <a:extLst>
                <a:ext uri="{FF2B5EF4-FFF2-40B4-BE49-F238E27FC236}">
                  <a16:creationId xmlns:a16="http://schemas.microsoft.com/office/drawing/2014/main" id="{E1A52D06-1978-463B-9C1B-634DB23F4E4F}"/>
                </a:ext>
              </a:extLst>
            </p:cNvPr>
            <p:cNvGrpSpPr/>
            <p:nvPr/>
          </p:nvGrpSpPr>
          <p:grpSpPr>
            <a:xfrm>
              <a:off x="1051771" y="771961"/>
              <a:ext cx="2340000" cy="898839"/>
              <a:chOff x="1051771" y="771961"/>
              <a:chExt cx="2340000" cy="898839"/>
            </a:xfrm>
          </p:grpSpPr>
          <p:sp>
            <p:nvSpPr>
              <p:cNvPr id="41" name="Rectangle 40">
                <a:extLst>
                  <a:ext uri="{FF2B5EF4-FFF2-40B4-BE49-F238E27FC236}">
                    <a16:creationId xmlns:a16="http://schemas.microsoft.com/office/drawing/2014/main" id="{E6733BC7-E6DE-3E3F-7AB1-E17D5700E776}"/>
                  </a:ext>
                </a:extLst>
              </p:cNvPr>
              <p:cNvSpPr/>
              <p:nvPr/>
            </p:nvSpPr>
            <p:spPr>
              <a:xfrm>
                <a:off x="1051771" y="1043734"/>
                <a:ext cx="234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spc="300">
                    <a:solidFill>
                      <a:schemeClr val="bg1"/>
                    </a:solidFill>
                    <a:latin typeface="Barlow" panose="00000500000000000000" pitchFamily="2" charset="0"/>
                  </a:rPr>
                  <a:t>Facture adressée à Bpifrance</a:t>
                </a:r>
              </a:p>
            </p:txBody>
          </p:sp>
          <p:sp>
            <p:nvSpPr>
              <p:cNvPr id="42" name="Ellipse 41">
                <a:extLst>
                  <a:ext uri="{FF2B5EF4-FFF2-40B4-BE49-F238E27FC236}">
                    <a16:creationId xmlns:a16="http://schemas.microsoft.com/office/drawing/2014/main" id="{11E52D4D-9F9F-60CD-11FE-D4D4C184B60A}"/>
                  </a:ext>
                </a:extLst>
              </p:cNvPr>
              <p:cNvSpPr/>
              <p:nvPr/>
            </p:nvSpPr>
            <p:spPr>
              <a:xfrm>
                <a:off x="2036959" y="771961"/>
                <a:ext cx="359588" cy="37655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2060"/>
                    </a:solidFill>
                  </a:rPr>
                  <a:t>2</a:t>
                </a:r>
              </a:p>
            </p:txBody>
          </p:sp>
        </p:grpSp>
        <p:sp>
          <p:nvSpPr>
            <p:cNvPr id="37" name="Rectangle 36">
              <a:extLst>
                <a:ext uri="{FF2B5EF4-FFF2-40B4-BE49-F238E27FC236}">
                  <a16:creationId xmlns:a16="http://schemas.microsoft.com/office/drawing/2014/main" id="{86BA66A6-6873-418C-9732-6753FE99E993}"/>
                </a:ext>
              </a:extLst>
            </p:cNvPr>
            <p:cNvSpPr/>
            <p:nvPr/>
          </p:nvSpPr>
          <p:spPr>
            <a:xfrm>
              <a:off x="1051771" y="1754297"/>
              <a:ext cx="2340000" cy="24026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buClr>
                  <a:srgbClr val="002060"/>
                </a:buClr>
              </a:pPr>
              <a:r>
                <a:rPr lang="fr-FR" sz="1100" dirty="0">
                  <a:solidFill>
                    <a:srgbClr val="4F403F"/>
                  </a:solidFill>
                </a:rPr>
                <a:t>L’expert doit nous transmettre </a:t>
              </a:r>
              <a:r>
                <a:rPr lang="fr-FR" sz="1100" b="1" dirty="0">
                  <a:solidFill>
                    <a:srgbClr val="4F403F"/>
                  </a:solidFill>
                </a:rPr>
                <a:t>par e-mail </a:t>
              </a:r>
              <a:r>
                <a:rPr lang="fr-FR" sz="1100" dirty="0">
                  <a:solidFill>
                    <a:srgbClr val="4F403F"/>
                  </a:solidFill>
                </a:rPr>
                <a:t>la facture comprenant uniquement notre quote-part en indiquant l’adresse suivante: </a:t>
              </a:r>
            </a:p>
            <a:p>
              <a:pPr>
                <a:spcBef>
                  <a:spcPts val="600"/>
                </a:spcBef>
                <a:buClr>
                  <a:srgbClr val="002060"/>
                </a:buClr>
              </a:pPr>
              <a:endParaRPr lang="fr-FR" sz="300" dirty="0">
                <a:solidFill>
                  <a:srgbClr val="4F403F"/>
                </a:solidFill>
              </a:endParaRPr>
            </a:p>
            <a:p>
              <a:pPr>
                <a:spcBef>
                  <a:spcPts val="600"/>
                </a:spcBef>
                <a:buClr>
                  <a:srgbClr val="002060"/>
                </a:buClr>
              </a:pPr>
              <a:r>
                <a:rPr lang="fr-FR" sz="1100" b="1" dirty="0">
                  <a:solidFill>
                    <a:srgbClr val="4F403F"/>
                  </a:solidFill>
                </a:rPr>
                <a:t>Bpifrance</a:t>
              </a:r>
            </a:p>
            <a:p>
              <a:pPr>
                <a:spcBef>
                  <a:spcPts val="600"/>
                </a:spcBef>
                <a:buClr>
                  <a:srgbClr val="002060"/>
                </a:buClr>
              </a:pPr>
              <a:r>
                <a:rPr lang="fr-FR" sz="1100" b="1" dirty="0">
                  <a:solidFill>
                    <a:srgbClr val="4F403F"/>
                  </a:solidFill>
                </a:rPr>
                <a:t>6/8 Boulevard Haussmann </a:t>
              </a:r>
            </a:p>
            <a:p>
              <a:pPr>
                <a:spcBef>
                  <a:spcPts val="600"/>
                </a:spcBef>
                <a:buClr>
                  <a:srgbClr val="002060"/>
                </a:buClr>
              </a:pPr>
              <a:r>
                <a:rPr lang="fr-FR" sz="1100" b="1" dirty="0">
                  <a:solidFill>
                    <a:srgbClr val="4F403F"/>
                  </a:solidFill>
                </a:rPr>
                <a:t>75009 Paris </a:t>
              </a:r>
            </a:p>
          </p:txBody>
        </p:sp>
      </p:grpSp>
      <p:grpSp>
        <p:nvGrpSpPr>
          <p:cNvPr id="43" name="Groupe 42">
            <a:extLst>
              <a:ext uri="{FF2B5EF4-FFF2-40B4-BE49-F238E27FC236}">
                <a16:creationId xmlns:a16="http://schemas.microsoft.com/office/drawing/2014/main" id="{0DEEB297-2E20-21F9-B8B6-FABB95991AB5}"/>
              </a:ext>
            </a:extLst>
          </p:cNvPr>
          <p:cNvGrpSpPr/>
          <p:nvPr/>
        </p:nvGrpSpPr>
        <p:grpSpPr>
          <a:xfrm>
            <a:off x="6192530" y="1742117"/>
            <a:ext cx="2340000" cy="2326129"/>
            <a:chOff x="1051771" y="771961"/>
            <a:chExt cx="2340000" cy="2326129"/>
          </a:xfrm>
        </p:grpSpPr>
        <p:grpSp>
          <p:nvGrpSpPr>
            <p:cNvPr id="44" name="Groupe 43">
              <a:extLst>
                <a:ext uri="{FF2B5EF4-FFF2-40B4-BE49-F238E27FC236}">
                  <a16:creationId xmlns:a16="http://schemas.microsoft.com/office/drawing/2014/main" id="{CD3C0709-1D61-C2AF-A21B-0DC46B14A0EC}"/>
                </a:ext>
              </a:extLst>
            </p:cNvPr>
            <p:cNvGrpSpPr/>
            <p:nvPr/>
          </p:nvGrpSpPr>
          <p:grpSpPr>
            <a:xfrm>
              <a:off x="1051771" y="771961"/>
              <a:ext cx="2340000" cy="898839"/>
              <a:chOff x="1051771" y="771961"/>
              <a:chExt cx="2340000" cy="898839"/>
            </a:xfrm>
          </p:grpSpPr>
          <p:sp>
            <p:nvSpPr>
              <p:cNvPr id="46" name="Rectangle 45">
                <a:extLst>
                  <a:ext uri="{FF2B5EF4-FFF2-40B4-BE49-F238E27FC236}">
                    <a16:creationId xmlns:a16="http://schemas.microsoft.com/office/drawing/2014/main" id="{AEA444D1-F132-A975-923C-46BD92315A69}"/>
                  </a:ext>
                </a:extLst>
              </p:cNvPr>
              <p:cNvSpPr/>
              <p:nvPr/>
            </p:nvSpPr>
            <p:spPr>
              <a:xfrm>
                <a:off x="1051771" y="1043734"/>
                <a:ext cx="234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spc="300">
                    <a:solidFill>
                      <a:schemeClr val="bg1"/>
                    </a:solidFill>
                    <a:latin typeface="Barlow" panose="00000500000000000000" pitchFamily="2" charset="0"/>
                  </a:rPr>
                  <a:t>Facture client certifiée et acquittée</a:t>
                </a:r>
              </a:p>
            </p:txBody>
          </p:sp>
          <p:sp>
            <p:nvSpPr>
              <p:cNvPr id="47" name="Ellipse 46">
                <a:extLst>
                  <a:ext uri="{FF2B5EF4-FFF2-40B4-BE49-F238E27FC236}">
                    <a16:creationId xmlns:a16="http://schemas.microsoft.com/office/drawing/2014/main" id="{02437659-BC0A-9EFA-0948-B8097FE081DE}"/>
                  </a:ext>
                </a:extLst>
              </p:cNvPr>
              <p:cNvSpPr/>
              <p:nvPr/>
            </p:nvSpPr>
            <p:spPr>
              <a:xfrm>
                <a:off x="2036959" y="771961"/>
                <a:ext cx="359588" cy="37655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2060"/>
                    </a:solidFill>
                  </a:rPr>
                  <a:t>3</a:t>
                </a:r>
              </a:p>
            </p:txBody>
          </p:sp>
        </p:grpSp>
        <p:sp>
          <p:nvSpPr>
            <p:cNvPr id="45" name="Rectangle 44">
              <a:extLst>
                <a:ext uri="{FF2B5EF4-FFF2-40B4-BE49-F238E27FC236}">
                  <a16:creationId xmlns:a16="http://schemas.microsoft.com/office/drawing/2014/main" id="{A1FD0F3B-015D-D012-ECB5-43BD888FFACA}"/>
                </a:ext>
              </a:extLst>
            </p:cNvPr>
            <p:cNvSpPr/>
            <p:nvPr/>
          </p:nvSpPr>
          <p:spPr>
            <a:xfrm>
              <a:off x="1051771" y="1754297"/>
              <a:ext cx="234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2060"/>
                </a:buClr>
              </a:pPr>
              <a:r>
                <a:rPr lang="fr-FR" sz="1100" dirty="0">
                  <a:solidFill>
                    <a:srgbClr val="4F403F"/>
                  </a:solidFill>
                </a:rPr>
                <a:t>La facture </a:t>
              </a:r>
              <a:r>
                <a:rPr lang="fr-FR" sz="1100" b="1" dirty="0">
                  <a:solidFill>
                    <a:srgbClr val="4F403F"/>
                  </a:solidFill>
                </a:rPr>
                <a:t>acquittée</a:t>
              </a:r>
              <a:r>
                <a:rPr lang="fr-FR" sz="1100" dirty="0">
                  <a:solidFill>
                    <a:srgbClr val="4F403F"/>
                  </a:solidFill>
                </a:rPr>
                <a:t> doit porter uniquement sur la quote-part de l’entreprise </a:t>
              </a:r>
            </a:p>
          </p:txBody>
        </p:sp>
      </p:grpSp>
      <p:grpSp>
        <p:nvGrpSpPr>
          <p:cNvPr id="48" name="Groupe 47">
            <a:extLst>
              <a:ext uri="{FF2B5EF4-FFF2-40B4-BE49-F238E27FC236}">
                <a16:creationId xmlns:a16="http://schemas.microsoft.com/office/drawing/2014/main" id="{1B4F9AF2-D54F-614D-6ACD-0DB60D084C22}"/>
              </a:ext>
            </a:extLst>
          </p:cNvPr>
          <p:cNvGrpSpPr/>
          <p:nvPr/>
        </p:nvGrpSpPr>
        <p:grpSpPr>
          <a:xfrm>
            <a:off x="8710786" y="1742117"/>
            <a:ext cx="2340000" cy="2326129"/>
            <a:chOff x="1051771" y="771961"/>
            <a:chExt cx="2340000" cy="2326129"/>
          </a:xfrm>
        </p:grpSpPr>
        <p:grpSp>
          <p:nvGrpSpPr>
            <p:cNvPr id="49" name="Groupe 48">
              <a:extLst>
                <a:ext uri="{FF2B5EF4-FFF2-40B4-BE49-F238E27FC236}">
                  <a16:creationId xmlns:a16="http://schemas.microsoft.com/office/drawing/2014/main" id="{61F07967-6D42-1683-7BB8-C2D050F6885E}"/>
                </a:ext>
              </a:extLst>
            </p:cNvPr>
            <p:cNvGrpSpPr/>
            <p:nvPr/>
          </p:nvGrpSpPr>
          <p:grpSpPr>
            <a:xfrm>
              <a:off x="1051771" y="771961"/>
              <a:ext cx="2340000" cy="898839"/>
              <a:chOff x="1051771" y="771961"/>
              <a:chExt cx="2340000" cy="898839"/>
            </a:xfrm>
          </p:grpSpPr>
          <p:sp>
            <p:nvSpPr>
              <p:cNvPr id="51" name="Rectangle 50">
                <a:extLst>
                  <a:ext uri="{FF2B5EF4-FFF2-40B4-BE49-F238E27FC236}">
                    <a16:creationId xmlns:a16="http://schemas.microsoft.com/office/drawing/2014/main" id="{F7042939-7EFC-A644-0691-5AEB2ABB2E05}"/>
                  </a:ext>
                </a:extLst>
              </p:cNvPr>
              <p:cNvSpPr/>
              <p:nvPr/>
            </p:nvSpPr>
            <p:spPr>
              <a:xfrm>
                <a:off x="1051771" y="1043734"/>
                <a:ext cx="2340000" cy="62706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spc="300">
                    <a:solidFill>
                      <a:schemeClr val="bg1"/>
                    </a:solidFill>
                    <a:latin typeface="Barlow" panose="00000500000000000000" pitchFamily="2" charset="0"/>
                  </a:rPr>
                  <a:t>Livrables</a:t>
                </a:r>
              </a:p>
            </p:txBody>
          </p:sp>
          <p:sp>
            <p:nvSpPr>
              <p:cNvPr id="52" name="Ellipse 51">
                <a:extLst>
                  <a:ext uri="{FF2B5EF4-FFF2-40B4-BE49-F238E27FC236}">
                    <a16:creationId xmlns:a16="http://schemas.microsoft.com/office/drawing/2014/main" id="{CFBEBCFE-411E-4425-9951-BF91D9D5DBFC}"/>
                  </a:ext>
                </a:extLst>
              </p:cNvPr>
              <p:cNvSpPr/>
              <p:nvPr/>
            </p:nvSpPr>
            <p:spPr>
              <a:xfrm>
                <a:off x="2036959" y="771961"/>
                <a:ext cx="359588" cy="37655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a:solidFill>
                      <a:srgbClr val="002060"/>
                    </a:solidFill>
                  </a:rPr>
                  <a:t>4</a:t>
                </a:r>
              </a:p>
            </p:txBody>
          </p:sp>
        </p:grpSp>
        <p:sp>
          <p:nvSpPr>
            <p:cNvPr id="50" name="Rectangle 49">
              <a:extLst>
                <a:ext uri="{FF2B5EF4-FFF2-40B4-BE49-F238E27FC236}">
                  <a16:creationId xmlns:a16="http://schemas.microsoft.com/office/drawing/2014/main" id="{EC597A27-FFB2-4C25-4993-121CDECC83AF}"/>
                </a:ext>
              </a:extLst>
            </p:cNvPr>
            <p:cNvSpPr/>
            <p:nvPr/>
          </p:nvSpPr>
          <p:spPr>
            <a:xfrm>
              <a:off x="1051771" y="1754297"/>
              <a:ext cx="2340000" cy="1343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002060"/>
                </a:buClr>
              </a:pPr>
              <a:r>
                <a:rPr lang="fr-FR" sz="1100" dirty="0">
                  <a:solidFill>
                    <a:srgbClr val="4F403F"/>
                  </a:solidFill>
                </a:rPr>
                <a:t>N’oubliez pas de nous fournir </a:t>
              </a:r>
              <a:r>
                <a:rPr lang="fr-FR" sz="1100" b="1" dirty="0">
                  <a:solidFill>
                    <a:srgbClr val="4F403F"/>
                  </a:solidFill>
                </a:rPr>
                <a:t>tous</a:t>
              </a:r>
              <a:r>
                <a:rPr lang="fr-FR" sz="1100" dirty="0">
                  <a:solidFill>
                    <a:srgbClr val="4F403F"/>
                  </a:solidFill>
                </a:rPr>
                <a:t> les livrables, notamment </a:t>
              </a:r>
              <a:r>
                <a:rPr lang="fr-FR" sz="1100" b="1" dirty="0">
                  <a:solidFill>
                    <a:srgbClr val="4F403F"/>
                  </a:solidFill>
                </a:rPr>
                <a:t>le rapport final de mission, </a:t>
              </a:r>
              <a:r>
                <a:rPr lang="fr-FR" sz="1100" dirty="0">
                  <a:solidFill>
                    <a:srgbClr val="4F403F"/>
                  </a:solidFill>
                </a:rPr>
                <a:t>indispensable pour la clôture</a:t>
              </a:r>
            </a:p>
          </p:txBody>
        </p:sp>
      </p:grpSp>
      <p:sp>
        <p:nvSpPr>
          <p:cNvPr id="55" name="ZoneTexte 54">
            <a:extLst>
              <a:ext uri="{FF2B5EF4-FFF2-40B4-BE49-F238E27FC236}">
                <a16:creationId xmlns:a16="http://schemas.microsoft.com/office/drawing/2014/main" id="{51CD11F4-D964-7D0C-0194-B6329673ABEF}"/>
              </a:ext>
            </a:extLst>
          </p:cNvPr>
          <p:cNvSpPr txBox="1"/>
          <p:nvPr/>
        </p:nvSpPr>
        <p:spPr>
          <a:xfrm>
            <a:off x="209699" y="911608"/>
            <a:ext cx="11391751" cy="584775"/>
          </a:xfrm>
          <a:prstGeom prst="rect">
            <a:avLst/>
          </a:prstGeom>
          <a:noFill/>
        </p:spPr>
        <p:txBody>
          <a:bodyPr wrap="square">
            <a:spAutoFit/>
          </a:bodyPr>
          <a:lstStyle/>
          <a:p>
            <a:pPr marL="358775" indent="0" algn="just">
              <a:buNone/>
            </a:pPr>
            <a:r>
              <a:rPr lang="fr-FR" sz="1600" dirty="0">
                <a:solidFill>
                  <a:srgbClr val="4F403F"/>
                </a:solidFill>
              </a:rPr>
              <a:t>Afin de procéder à la clôture de votre </a:t>
            </a:r>
            <a:r>
              <a:rPr lang="fr-FR" sz="1600" b="1" dirty="0">
                <a:solidFill>
                  <a:srgbClr val="4F403F"/>
                </a:solidFill>
              </a:rPr>
              <a:t>Diag Axes Innovation</a:t>
            </a:r>
            <a:r>
              <a:rPr lang="fr-FR" sz="1600" dirty="0">
                <a:solidFill>
                  <a:srgbClr val="4F403F"/>
                </a:solidFill>
              </a:rPr>
              <a:t> et permettre le paiement de l’expert, celui-ci doit nous transmettre les documents suivants : </a:t>
            </a:r>
          </a:p>
        </p:txBody>
      </p:sp>
      <p:sp>
        <p:nvSpPr>
          <p:cNvPr id="56" name="ZoneTexte 55">
            <a:extLst>
              <a:ext uri="{FF2B5EF4-FFF2-40B4-BE49-F238E27FC236}">
                <a16:creationId xmlns:a16="http://schemas.microsoft.com/office/drawing/2014/main" id="{6048949F-0847-D18C-AF3A-9F5AD9C3B2D9}"/>
              </a:ext>
            </a:extLst>
          </p:cNvPr>
          <p:cNvSpPr txBox="1"/>
          <p:nvPr/>
        </p:nvSpPr>
        <p:spPr>
          <a:xfrm>
            <a:off x="110111" y="5210568"/>
            <a:ext cx="11008908" cy="584775"/>
          </a:xfrm>
          <a:prstGeom prst="rect">
            <a:avLst/>
          </a:prstGeom>
          <a:noFill/>
        </p:spPr>
        <p:txBody>
          <a:bodyPr wrap="square">
            <a:spAutoFit/>
          </a:bodyPr>
          <a:lstStyle/>
          <a:p>
            <a:pPr marL="358775" indent="0" algn="just">
              <a:buNone/>
            </a:pPr>
            <a:r>
              <a:rPr lang="fr-FR" sz="1600" dirty="0">
                <a:solidFill>
                  <a:srgbClr val="4F403F"/>
                </a:solidFill>
              </a:rPr>
              <a:t>Lorsque la mission sera réalisée, l’expert doit nous transmettre ces 4 éléments de clôture à l’adresse suivante : </a:t>
            </a:r>
            <a:r>
              <a:rPr lang="fr-FR" sz="1600" b="1" dirty="0">
                <a:solidFill>
                  <a:srgbClr val="002060"/>
                </a:solidFill>
                <a:hlinkClick r:id="rId3">
                  <a:extLst>
                    <a:ext uri="{A12FA001-AC4F-418D-AE19-62706E023703}">
                      <ahyp:hlinkClr xmlns:ahyp="http://schemas.microsoft.com/office/drawing/2018/hyperlinkcolor" val="tx"/>
                    </a:ext>
                  </a:extLst>
                </a:hlinkClick>
              </a:rPr>
              <a:t>diagaxesinnovation@bpifrance.fr</a:t>
            </a:r>
            <a:r>
              <a:rPr lang="fr-FR" sz="1600" b="1" dirty="0">
                <a:solidFill>
                  <a:srgbClr val="002060"/>
                </a:solidFill>
              </a:rPr>
              <a:t> </a:t>
            </a:r>
          </a:p>
        </p:txBody>
      </p:sp>
      <p:sp>
        <p:nvSpPr>
          <p:cNvPr id="6" name="ZoneTexte 5">
            <a:extLst>
              <a:ext uri="{FF2B5EF4-FFF2-40B4-BE49-F238E27FC236}">
                <a16:creationId xmlns:a16="http://schemas.microsoft.com/office/drawing/2014/main" id="{02F96553-94A3-27E3-BEE6-DD16C01D4CD7}"/>
              </a:ext>
            </a:extLst>
          </p:cNvPr>
          <p:cNvSpPr txBox="1"/>
          <p:nvPr/>
        </p:nvSpPr>
        <p:spPr>
          <a:xfrm>
            <a:off x="483820" y="5925106"/>
            <a:ext cx="11391751" cy="584775"/>
          </a:xfrm>
          <a:prstGeom prst="rect">
            <a:avLst/>
          </a:prstGeom>
          <a:noFill/>
        </p:spPr>
        <p:txBody>
          <a:bodyPr wrap="square">
            <a:spAutoFit/>
          </a:bodyPr>
          <a:lstStyle/>
          <a:p>
            <a:r>
              <a:rPr lang="fr-FR" sz="1600" dirty="0">
                <a:solidFill>
                  <a:srgbClr val="4F403F"/>
                </a:solidFill>
              </a:rPr>
              <a:t>Une fois le livrable validé, l’expert recevra un numéro de Projet par e-mail. </a:t>
            </a:r>
            <a:r>
              <a:rPr lang="fr-FR" sz="1600" b="1" dirty="0">
                <a:solidFill>
                  <a:srgbClr val="4F403F"/>
                </a:solidFill>
              </a:rPr>
              <a:t>Il devra utiliser ce numéro pour déposer la facture BPIFRANCE sur la plateforme HACA.</a:t>
            </a:r>
          </a:p>
        </p:txBody>
      </p:sp>
    </p:spTree>
    <p:extLst>
      <p:ext uri="{BB962C8B-B14F-4D97-AF65-F5344CB8AC3E}">
        <p14:creationId xmlns:p14="http://schemas.microsoft.com/office/powerpoint/2010/main" val="10211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 droite 14">
            <a:extLst>
              <a:ext uri="{FF2B5EF4-FFF2-40B4-BE49-F238E27FC236}">
                <a16:creationId xmlns:a16="http://schemas.microsoft.com/office/drawing/2014/main" id="{428C4A54-F547-45CC-2BB5-693698E135B6}"/>
              </a:ext>
            </a:extLst>
          </p:cNvPr>
          <p:cNvSpPr/>
          <p:nvPr/>
        </p:nvSpPr>
        <p:spPr>
          <a:xfrm>
            <a:off x="904566" y="3149162"/>
            <a:ext cx="10889881" cy="54583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err="1">
              <a:solidFill>
                <a:srgbClr val="786E64"/>
              </a:solidFill>
              <a:latin typeface="Arial"/>
            </a:endParaRPr>
          </a:p>
        </p:txBody>
      </p:sp>
      <p:sp>
        <p:nvSpPr>
          <p:cNvPr id="4" name="Titre 3"/>
          <p:cNvSpPr>
            <a:spLocks noGrp="1"/>
          </p:cNvSpPr>
          <p:nvPr>
            <p:ph type="title"/>
          </p:nvPr>
        </p:nvSpPr>
        <p:spPr/>
        <p:txBody>
          <a:bodyPr/>
          <a:lstStyle/>
          <a:p>
            <a:r>
              <a:rPr lang="fr-FR">
                <a:solidFill>
                  <a:schemeClr val="accent6"/>
                </a:solidFill>
              </a:rPr>
              <a:t>PROCHAINES ÉTAPES</a:t>
            </a:r>
          </a:p>
        </p:txBody>
      </p:sp>
      <p:sp>
        <p:nvSpPr>
          <p:cNvPr id="19" name="object 11">
            <a:extLst>
              <a:ext uri="{FF2B5EF4-FFF2-40B4-BE49-F238E27FC236}">
                <a16:creationId xmlns:a16="http://schemas.microsoft.com/office/drawing/2014/main" id="{567B65C5-1E0C-E0D1-F2F6-55315A965080}"/>
              </a:ext>
            </a:extLst>
          </p:cNvPr>
          <p:cNvSpPr txBox="1"/>
          <p:nvPr/>
        </p:nvSpPr>
        <p:spPr>
          <a:xfrm>
            <a:off x="243875" y="3819566"/>
            <a:ext cx="1478552" cy="889453"/>
          </a:xfrm>
          <a:prstGeom prst="rect">
            <a:avLst/>
          </a:prstGeom>
        </p:spPr>
        <p:txBody>
          <a:bodyPr vert="horz" wrap="square" lIns="0" tIns="16933" rIns="0" bIns="0" rtlCol="0">
            <a:spAutoFit/>
          </a:bodyPr>
          <a:lstStyle/>
          <a:p>
            <a:pPr marL="397923" marR="6773" indent="-381837" algn="ctr" defTabSz="1219170">
              <a:spcBef>
                <a:spcPts val="133"/>
              </a:spcBef>
            </a:pPr>
            <a:r>
              <a:rPr lang="fr-FR" sz="1067" b="1" dirty="0">
                <a:solidFill>
                  <a:srgbClr val="453536"/>
                </a:solidFill>
                <a:latin typeface="Arial" panose="020B0604020202020204" pitchFamily="34" charset="0"/>
                <a:cs typeface="Arial" panose="020B0604020202020204" pitchFamily="34" charset="0"/>
              </a:rPr>
              <a:t>DÉPÔT DE LA</a:t>
            </a:r>
          </a:p>
          <a:p>
            <a:pPr marL="397923" marR="6773" indent="-381837" algn="ctr" defTabSz="1219170">
              <a:spcBef>
                <a:spcPts val="133"/>
              </a:spcBef>
            </a:pPr>
            <a:r>
              <a:rPr lang="fr-FR" sz="1067" b="1" dirty="0">
                <a:solidFill>
                  <a:srgbClr val="453536"/>
                </a:solidFill>
                <a:latin typeface="Arial" panose="020B0604020202020204" pitchFamily="34" charset="0"/>
                <a:cs typeface="Arial" panose="020B0604020202020204" pitchFamily="34" charset="0"/>
              </a:rPr>
              <a:t>DEMANDE  EN LIGNE</a:t>
            </a:r>
          </a:p>
          <a:p>
            <a:pPr marL="397923" marR="6773" indent="-381837" algn="ctr" defTabSz="1219170">
              <a:spcBef>
                <a:spcPts val="133"/>
              </a:spcBef>
            </a:pPr>
            <a:endParaRPr lang="fr-FR" sz="1067" b="1" dirty="0">
              <a:solidFill>
                <a:srgbClr val="453536"/>
              </a:solidFill>
              <a:highlight>
                <a:srgbClr val="FFFF00"/>
              </a:highlight>
              <a:latin typeface="Arial" panose="020B0604020202020204" pitchFamily="34" charset="0"/>
              <a:cs typeface="Arial" panose="020B0604020202020204" pitchFamily="34" charset="0"/>
            </a:endParaRPr>
          </a:p>
          <a:p>
            <a:pPr marL="397923" marR="6773" indent="-381837" algn="ctr" defTabSz="1219170">
              <a:spcBef>
                <a:spcPts val="133"/>
              </a:spcBef>
            </a:pPr>
            <a:endParaRPr lang="fr-FR" sz="1067" b="1" dirty="0">
              <a:solidFill>
                <a:srgbClr val="453536"/>
              </a:solidFill>
              <a:highlight>
                <a:srgbClr val="FFFF00"/>
              </a:highlight>
              <a:latin typeface="Arial" panose="020B0604020202020204" pitchFamily="34" charset="0"/>
              <a:cs typeface="Arial" panose="020B0604020202020204" pitchFamily="34" charset="0"/>
            </a:endParaRPr>
          </a:p>
          <a:p>
            <a:pPr marL="397923" marR="6773" indent="-381837" algn="ctr" defTabSz="1219170">
              <a:spcBef>
                <a:spcPts val="133"/>
              </a:spcBef>
            </a:pPr>
            <a:r>
              <a:rPr lang="fr-FR" sz="1067" b="1" i="1" dirty="0">
                <a:solidFill>
                  <a:schemeClr val="accent6"/>
                </a:solidFill>
                <a:highlight>
                  <a:srgbClr val="FFFF0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LIEN DE DÉPOT</a:t>
            </a:r>
            <a:r>
              <a:rPr lang="fr-FR" sz="1067" b="1" i="1" dirty="0">
                <a:solidFill>
                  <a:srgbClr val="453536"/>
                </a:solidFill>
                <a:highlight>
                  <a:srgbClr val="FFFF00"/>
                </a:highlight>
                <a:latin typeface="Arial" panose="020B0604020202020204" pitchFamily="34" charset="0"/>
                <a:cs typeface="Arial" panose="020B0604020202020204" pitchFamily="34" charset="0"/>
              </a:rPr>
              <a:t> </a:t>
            </a:r>
          </a:p>
        </p:txBody>
      </p:sp>
      <p:sp>
        <p:nvSpPr>
          <p:cNvPr id="31" name="object 12">
            <a:extLst>
              <a:ext uri="{FF2B5EF4-FFF2-40B4-BE49-F238E27FC236}">
                <a16:creationId xmlns:a16="http://schemas.microsoft.com/office/drawing/2014/main" id="{6E43279C-1678-3222-9F3B-5F6E095E78BF}"/>
              </a:ext>
            </a:extLst>
          </p:cNvPr>
          <p:cNvSpPr txBox="1"/>
          <p:nvPr/>
        </p:nvSpPr>
        <p:spPr>
          <a:xfrm>
            <a:off x="1481692" y="2655859"/>
            <a:ext cx="1402313" cy="340264"/>
          </a:xfrm>
          <a:prstGeom prst="rect">
            <a:avLst/>
          </a:prstGeom>
        </p:spPr>
        <p:txBody>
          <a:bodyPr vert="horz" wrap="square" lIns="0" tIns="16933" rIns="0" bIns="0" rtlCol="0" anchor="t">
            <a:spAutoFit/>
          </a:bodyPr>
          <a:lstStyle/>
          <a:p>
            <a:pPr marL="16510" algn="ctr" defTabSz="1219170">
              <a:spcBef>
                <a:spcPts val="133"/>
              </a:spcBef>
            </a:pPr>
            <a:r>
              <a:rPr lang="fr-FR" sz="1050" b="1" dirty="0">
                <a:solidFill>
                  <a:srgbClr val="453536"/>
                </a:solidFill>
                <a:latin typeface="Arial"/>
                <a:cs typeface="Arial"/>
              </a:rPr>
              <a:t>ÉTUDE DE LA DEMANDE</a:t>
            </a:r>
          </a:p>
        </p:txBody>
      </p:sp>
      <p:sp>
        <p:nvSpPr>
          <p:cNvPr id="32" name="object 13">
            <a:extLst>
              <a:ext uri="{FF2B5EF4-FFF2-40B4-BE49-F238E27FC236}">
                <a16:creationId xmlns:a16="http://schemas.microsoft.com/office/drawing/2014/main" id="{B8AFECAD-8A59-BE34-F07B-2C8BB1361E6F}"/>
              </a:ext>
            </a:extLst>
          </p:cNvPr>
          <p:cNvSpPr txBox="1"/>
          <p:nvPr/>
        </p:nvSpPr>
        <p:spPr>
          <a:xfrm>
            <a:off x="2624706" y="3784564"/>
            <a:ext cx="1574142" cy="673945"/>
          </a:xfrm>
          <a:prstGeom prst="rect">
            <a:avLst/>
          </a:prstGeom>
        </p:spPr>
        <p:txBody>
          <a:bodyPr vert="horz" wrap="square" lIns="0" tIns="16933" rIns="0" bIns="0" rtlCol="0">
            <a:spAutoFit/>
          </a:bodyPr>
          <a:lstStyle/>
          <a:p>
            <a:pPr marL="16933" marR="6773" indent="18626" algn="ctr" defTabSz="1219170">
              <a:spcBef>
                <a:spcPts val="133"/>
              </a:spcBef>
            </a:pPr>
            <a:r>
              <a:rPr sz="1067" b="1" dirty="0">
                <a:solidFill>
                  <a:srgbClr val="453536"/>
                </a:solidFill>
                <a:latin typeface="Arial" panose="020B0604020202020204" pitchFamily="34" charset="0"/>
                <a:cs typeface="Arial" panose="020B0604020202020204" pitchFamily="34" charset="0"/>
              </a:rPr>
              <a:t>VALIDATION</a:t>
            </a:r>
            <a:r>
              <a:rPr lang="fr-FR" sz="1067" b="1" dirty="0">
                <a:solidFill>
                  <a:srgbClr val="453536"/>
                </a:solidFill>
                <a:latin typeface="Arial" panose="020B0604020202020204" pitchFamily="34" charset="0"/>
                <a:cs typeface="Arial" panose="020B0604020202020204" pitchFamily="34" charset="0"/>
              </a:rPr>
              <a:t> </a:t>
            </a:r>
            <a:r>
              <a:rPr sz="1067" b="1" dirty="0">
                <a:solidFill>
                  <a:srgbClr val="453536"/>
                </a:solidFill>
                <a:latin typeface="Arial" panose="020B0604020202020204" pitchFamily="34" charset="0"/>
                <a:cs typeface="Arial" panose="020B0604020202020204" pitchFamily="34" charset="0"/>
              </a:rPr>
              <a:t>DE LA DEMANDE ET SIGNATURE DES</a:t>
            </a:r>
            <a:r>
              <a:rPr lang="fr-FR" sz="1067" b="1" dirty="0">
                <a:solidFill>
                  <a:srgbClr val="453536"/>
                </a:solidFill>
                <a:latin typeface="Arial" panose="020B0604020202020204" pitchFamily="34" charset="0"/>
                <a:cs typeface="Arial" panose="020B0604020202020204" pitchFamily="34" charset="0"/>
              </a:rPr>
              <a:t> </a:t>
            </a:r>
            <a:r>
              <a:rPr sz="1067" b="1" dirty="0">
                <a:solidFill>
                  <a:srgbClr val="453536"/>
                </a:solidFill>
                <a:latin typeface="Arial" panose="020B0604020202020204" pitchFamily="34" charset="0"/>
                <a:cs typeface="Arial" panose="020B0604020202020204" pitchFamily="34" charset="0"/>
              </a:rPr>
              <a:t>CONTRATS</a:t>
            </a:r>
            <a:endParaRPr sz="1067" dirty="0">
              <a:solidFill>
                <a:srgbClr val="786E64"/>
              </a:solidFill>
              <a:latin typeface="Arial" panose="020B0604020202020204" pitchFamily="34" charset="0"/>
              <a:cs typeface="Arial" panose="020B0604020202020204" pitchFamily="34" charset="0"/>
            </a:endParaRPr>
          </a:p>
        </p:txBody>
      </p:sp>
      <p:sp>
        <p:nvSpPr>
          <p:cNvPr id="34" name="object 14">
            <a:extLst>
              <a:ext uri="{FF2B5EF4-FFF2-40B4-BE49-F238E27FC236}">
                <a16:creationId xmlns:a16="http://schemas.microsoft.com/office/drawing/2014/main" id="{99500DC1-16D7-E47D-C7A3-3CF26D3A3D30}"/>
              </a:ext>
            </a:extLst>
          </p:cNvPr>
          <p:cNvSpPr txBox="1"/>
          <p:nvPr/>
        </p:nvSpPr>
        <p:spPr>
          <a:xfrm>
            <a:off x="3858458" y="2490413"/>
            <a:ext cx="1816947" cy="509734"/>
          </a:xfrm>
          <a:prstGeom prst="rect">
            <a:avLst/>
          </a:prstGeom>
        </p:spPr>
        <p:txBody>
          <a:bodyPr vert="horz" wrap="square" lIns="0" tIns="16933" rIns="0" bIns="0" rtlCol="0">
            <a:spAutoFit/>
          </a:bodyPr>
          <a:lstStyle/>
          <a:p>
            <a:pPr algn="ctr" defTabSz="1219170">
              <a:spcBef>
                <a:spcPts val="133"/>
              </a:spcBef>
            </a:pPr>
            <a:r>
              <a:rPr sz="1067" b="1">
                <a:solidFill>
                  <a:srgbClr val="453536"/>
                </a:solidFill>
                <a:latin typeface="Arial" panose="020B0604020202020204" pitchFamily="34" charset="0"/>
                <a:cs typeface="Arial" panose="020B0604020202020204" pitchFamily="34" charset="0"/>
              </a:rPr>
              <a:t>RÉALISATION</a:t>
            </a:r>
            <a:endParaRPr sz="1067" b="1">
              <a:solidFill>
                <a:srgbClr val="786E64"/>
              </a:solidFill>
              <a:latin typeface="Arial" panose="020B0604020202020204" pitchFamily="34" charset="0"/>
              <a:cs typeface="Arial" panose="020B0604020202020204" pitchFamily="34" charset="0"/>
            </a:endParaRPr>
          </a:p>
          <a:p>
            <a:pPr algn="ctr" defTabSz="1219170"/>
            <a:r>
              <a:rPr sz="1067" b="1">
                <a:solidFill>
                  <a:srgbClr val="453536"/>
                </a:solidFill>
                <a:latin typeface="Arial" panose="020B0604020202020204" pitchFamily="34" charset="0"/>
                <a:cs typeface="Arial" panose="020B0604020202020204" pitchFamily="34" charset="0"/>
              </a:rPr>
              <a:t>DE LA PRESTATION </a:t>
            </a:r>
            <a:endParaRPr lang="fr-FR" sz="1067" b="1">
              <a:solidFill>
                <a:srgbClr val="453536"/>
              </a:solidFill>
              <a:latin typeface="Arial" panose="020B0604020202020204" pitchFamily="34" charset="0"/>
              <a:cs typeface="Arial" panose="020B0604020202020204" pitchFamily="34" charset="0"/>
            </a:endParaRPr>
          </a:p>
          <a:p>
            <a:pPr algn="ctr" defTabSz="1219170"/>
            <a:r>
              <a:rPr sz="1067" b="1">
                <a:solidFill>
                  <a:srgbClr val="453536"/>
                </a:solidFill>
                <a:latin typeface="Arial" panose="020B0604020202020204" pitchFamily="34" charset="0"/>
                <a:cs typeface="Arial" panose="020B0604020202020204" pitchFamily="34" charset="0"/>
              </a:rPr>
              <a:t>PAR L’EXPERT</a:t>
            </a:r>
            <a:endParaRPr sz="1067" b="1">
              <a:solidFill>
                <a:srgbClr val="786E64"/>
              </a:solidFill>
              <a:latin typeface="Arial" panose="020B0604020202020204" pitchFamily="34" charset="0"/>
              <a:cs typeface="Arial" panose="020B0604020202020204" pitchFamily="34" charset="0"/>
            </a:endParaRPr>
          </a:p>
        </p:txBody>
      </p:sp>
      <p:sp>
        <p:nvSpPr>
          <p:cNvPr id="36" name="object 15">
            <a:extLst>
              <a:ext uri="{FF2B5EF4-FFF2-40B4-BE49-F238E27FC236}">
                <a16:creationId xmlns:a16="http://schemas.microsoft.com/office/drawing/2014/main" id="{E4693908-A406-3683-C430-0E3AA4210E00}"/>
              </a:ext>
            </a:extLst>
          </p:cNvPr>
          <p:cNvSpPr txBox="1"/>
          <p:nvPr/>
        </p:nvSpPr>
        <p:spPr>
          <a:xfrm>
            <a:off x="5101127" y="3824530"/>
            <a:ext cx="2271893" cy="509734"/>
          </a:xfrm>
          <a:prstGeom prst="rect">
            <a:avLst/>
          </a:prstGeom>
        </p:spPr>
        <p:txBody>
          <a:bodyPr vert="horz" wrap="square" lIns="0" tIns="16933" rIns="0" bIns="0" rtlCol="0">
            <a:spAutoFit/>
          </a:bodyPr>
          <a:lstStyle/>
          <a:p>
            <a:pPr marL="73657" marR="6773" indent="-57572" algn="ctr" defTabSz="1219170">
              <a:spcBef>
                <a:spcPts val="133"/>
              </a:spcBef>
            </a:pPr>
            <a:r>
              <a:rPr lang="fr-FR" sz="1067" b="1" dirty="0">
                <a:solidFill>
                  <a:srgbClr val="453536"/>
                </a:solidFill>
                <a:latin typeface="Arial" panose="020B0604020202020204" pitchFamily="34" charset="0"/>
                <a:cs typeface="Arial" panose="020B0604020202020204" pitchFamily="34" charset="0"/>
              </a:rPr>
              <a:t>RESTITUTION DES LIVRABLES AUPRES DE L’ENTREPRISE ET BPIFRANCE</a:t>
            </a:r>
            <a:endParaRPr sz="1067" dirty="0">
              <a:solidFill>
                <a:srgbClr val="786E64"/>
              </a:solidFill>
              <a:latin typeface="Arial" panose="020B0604020202020204" pitchFamily="34" charset="0"/>
              <a:cs typeface="Arial" panose="020B0604020202020204" pitchFamily="34" charset="0"/>
            </a:endParaRPr>
          </a:p>
        </p:txBody>
      </p:sp>
      <p:sp>
        <p:nvSpPr>
          <p:cNvPr id="38" name="object 16">
            <a:extLst>
              <a:ext uri="{FF2B5EF4-FFF2-40B4-BE49-F238E27FC236}">
                <a16:creationId xmlns:a16="http://schemas.microsoft.com/office/drawing/2014/main" id="{DBD738C4-44CE-75ED-5322-9F87AB145175}"/>
              </a:ext>
            </a:extLst>
          </p:cNvPr>
          <p:cNvSpPr txBox="1"/>
          <p:nvPr/>
        </p:nvSpPr>
        <p:spPr>
          <a:xfrm>
            <a:off x="8309054" y="3819566"/>
            <a:ext cx="2030622" cy="537391"/>
          </a:xfrm>
          <a:prstGeom prst="rect">
            <a:avLst/>
          </a:prstGeom>
        </p:spPr>
        <p:txBody>
          <a:bodyPr vert="horz" wrap="square" lIns="0" tIns="15240" rIns="0" bIns="0" rtlCol="0">
            <a:spAutoFit/>
          </a:bodyPr>
          <a:lstStyle/>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RÈGLEMENT DE </a:t>
            </a:r>
            <a:r>
              <a:rPr lang="fr-FR" sz="1067" b="1" dirty="0">
                <a:solidFill>
                  <a:srgbClr val="453536"/>
                </a:solidFill>
                <a:latin typeface="Arial" panose="020B0604020202020204" pitchFamily="34" charset="0"/>
                <a:cs typeface="Arial" panose="020B0604020202020204" pitchFamily="34" charset="0"/>
              </a:rPr>
              <a:t>50</a:t>
            </a:r>
            <a:r>
              <a:rPr sz="1067" b="1" dirty="0">
                <a:solidFill>
                  <a:srgbClr val="453536"/>
                </a:solidFill>
                <a:latin typeface="Arial" panose="020B0604020202020204" pitchFamily="34" charset="0"/>
                <a:cs typeface="Arial" panose="020B0604020202020204" pitchFamily="34" charset="0"/>
              </a:rPr>
              <a:t> % </a:t>
            </a:r>
            <a:endParaRPr lang="fr-FR" sz="1067" b="1" dirty="0">
              <a:solidFill>
                <a:srgbClr val="453536"/>
              </a:solidFill>
              <a:latin typeface="Arial" panose="020B0604020202020204" pitchFamily="34" charset="0"/>
              <a:cs typeface="Arial" panose="020B0604020202020204" pitchFamily="34" charset="0"/>
            </a:endParaRPr>
          </a:p>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DE LA  PRESTATION </a:t>
            </a:r>
            <a:endParaRPr lang="fr-FR" sz="1067" b="1" dirty="0">
              <a:solidFill>
                <a:srgbClr val="453536"/>
              </a:solidFill>
              <a:latin typeface="Arial" panose="020B0604020202020204" pitchFamily="34" charset="0"/>
              <a:cs typeface="Arial" panose="020B0604020202020204" pitchFamily="34" charset="0"/>
            </a:endParaRPr>
          </a:p>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PAR BPIFRANCE</a:t>
            </a:r>
            <a:r>
              <a:rPr lang="fr-FR" sz="1067" b="1" dirty="0">
                <a:solidFill>
                  <a:srgbClr val="453536"/>
                </a:solidFill>
                <a:latin typeface="Arial" panose="020B0604020202020204" pitchFamily="34" charset="0"/>
                <a:cs typeface="Arial" panose="020B0604020202020204" pitchFamily="34" charset="0"/>
              </a:rPr>
              <a:t> A L’EXPERT</a:t>
            </a:r>
            <a:endParaRPr sz="1067" dirty="0">
              <a:solidFill>
                <a:srgbClr val="786E64"/>
              </a:solidFill>
              <a:latin typeface="Arial" panose="020B0604020202020204" pitchFamily="34" charset="0"/>
              <a:cs typeface="Arial" panose="020B0604020202020204" pitchFamily="34" charset="0"/>
            </a:endParaRPr>
          </a:p>
        </p:txBody>
      </p:sp>
      <p:grpSp>
        <p:nvGrpSpPr>
          <p:cNvPr id="40" name="object 21">
            <a:extLst>
              <a:ext uri="{FF2B5EF4-FFF2-40B4-BE49-F238E27FC236}">
                <a16:creationId xmlns:a16="http://schemas.microsoft.com/office/drawing/2014/main" id="{91A1805B-6244-FCE6-6FDA-A4276D41BAA4}"/>
              </a:ext>
            </a:extLst>
          </p:cNvPr>
          <p:cNvGrpSpPr/>
          <p:nvPr/>
        </p:nvGrpSpPr>
        <p:grpSpPr>
          <a:xfrm>
            <a:off x="702345" y="3088873"/>
            <a:ext cx="618912" cy="618912"/>
            <a:chOff x="1179372" y="6463168"/>
            <a:chExt cx="464184" cy="464184"/>
          </a:xfrm>
        </p:grpSpPr>
        <p:sp>
          <p:nvSpPr>
            <p:cNvPr id="41" name="object 22">
              <a:extLst>
                <a:ext uri="{FF2B5EF4-FFF2-40B4-BE49-F238E27FC236}">
                  <a16:creationId xmlns:a16="http://schemas.microsoft.com/office/drawing/2014/main" id="{5BD50576-1951-2204-65CA-A288F9E4351B}"/>
                </a:ext>
              </a:extLst>
            </p:cNvPr>
            <p:cNvSpPr/>
            <p:nvPr/>
          </p:nvSpPr>
          <p:spPr>
            <a:xfrm>
              <a:off x="1179372" y="6463168"/>
              <a:ext cx="464184" cy="464184"/>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solidFill>
              <a:srgbClr val="FFFFFF"/>
            </a:solidFill>
            <a:ln>
              <a:solidFill>
                <a:srgbClr val="002060"/>
              </a:solidFill>
            </a:ln>
          </p:spPr>
          <p:txBody>
            <a:bodyPr wrap="square" lIns="0" tIns="0" rIns="0" bIns="0" rtlCol="0"/>
            <a:lstStyle/>
            <a:p>
              <a:pPr defTabSz="1219170"/>
              <a:endParaRPr sz="2400">
                <a:solidFill>
                  <a:srgbClr val="786E64"/>
                </a:solidFill>
                <a:latin typeface="Arial"/>
              </a:endParaRPr>
            </a:p>
          </p:txBody>
        </p:sp>
        <p:sp>
          <p:nvSpPr>
            <p:cNvPr id="43" name="object 24">
              <a:extLst>
                <a:ext uri="{FF2B5EF4-FFF2-40B4-BE49-F238E27FC236}">
                  <a16:creationId xmlns:a16="http://schemas.microsoft.com/office/drawing/2014/main" id="{5E942715-4D51-3509-3687-B0284400DE71}"/>
                </a:ext>
              </a:extLst>
            </p:cNvPr>
            <p:cNvSpPr/>
            <p:nvPr/>
          </p:nvSpPr>
          <p:spPr>
            <a:xfrm>
              <a:off x="1274709" y="6585115"/>
              <a:ext cx="273685" cy="191135"/>
            </a:xfrm>
            <a:custGeom>
              <a:avLst/>
              <a:gdLst/>
              <a:ahLst/>
              <a:cxnLst/>
              <a:rect l="l" t="t" r="r" b="b"/>
              <a:pathLst>
                <a:path w="273684" h="191134">
                  <a:moveTo>
                    <a:pt x="265950" y="0"/>
                  </a:moveTo>
                  <a:lnTo>
                    <a:pt x="257124" y="0"/>
                  </a:lnTo>
                  <a:lnTo>
                    <a:pt x="7188" y="0"/>
                  </a:lnTo>
                  <a:lnTo>
                    <a:pt x="0" y="7175"/>
                  </a:lnTo>
                  <a:lnTo>
                    <a:pt x="0" y="183794"/>
                  </a:lnTo>
                  <a:lnTo>
                    <a:pt x="7188" y="190969"/>
                  </a:lnTo>
                  <a:lnTo>
                    <a:pt x="265950" y="190969"/>
                  </a:lnTo>
                  <a:lnTo>
                    <a:pt x="273126" y="183794"/>
                  </a:lnTo>
                  <a:lnTo>
                    <a:pt x="273126" y="7175"/>
                  </a:lnTo>
                  <a:lnTo>
                    <a:pt x="265950" y="0"/>
                  </a:lnTo>
                  <a:close/>
                </a:path>
              </a:pathLst>
            </a:custGeom>
            <a:solidFill>
              <a:srgbClr val="3C3235"/>
            </a:solidFill>
          </p:spPr>
          <p:txBody>
            <a:bodyPr wrap="square" lIns="0" tIns="0" rIns="0" bIns="0" rtlCol="0"/>
            <a:lstStyle/>
            <a:p>
              <a:pPr defTabSz="1219170"/>
              <a:endParaRPr sz="2400">
                <a:solidFill>
                  <a:srgbClr val="786E64"/>
                </a:solidFill>
                <a:latin typeface="Arial"/>
              </a:endParaRPr>
            </a:p>
          </p:txBody>
        </p:sp>
        <p:sp>
          <p:nvSpPr>
            <p:cNvPr id="44" name="object 25">
              <a:extLst>
                <a:ext uri="{FF2B5EF4-FFF2-40B4-BE49-F238E27FC236}">
                  <a16:creationId xmlns:a16="http://schemas.microsoft.com/office/drawing/2014/main" id="{C2EDDE93-81E2-1A50-532D-FE194478D69D}"/>
                </a:ext>
              </a:extLst>
            </p:cNvPr>
            <p:cNvSpPr/>
            <p:nvPr/>
          </p:nvSpPr>
          <p:spPr>
            <a:xfrm>
              <a:off x="1317923" y="6792091"/>
              <a:ext cx="187325" cy="40005"/>
            </a:xfrm>
            <a:custGeom>
              <a:avLst/>
              <a:gdLst/>
              <a:ahLst/>
              <a:cxnLst/>
              <a:rect l="l" t="t" r="r" b="b"/>
              <a:pathLst>
                <a:path w="187325" h="40004">
                  <a:moveTo>
                    <a:pt x="135496" y="0"/>
                  </a:moveTo>
                  <a:lnTo>
                    <a:pt x="51206" y="0"/>
                  </a:lnTo>
                  <a:lnTo>
                    <a:pt x="51206" y="23469"/>
                  </a:lnTo>
                  <a:lnTo>
                    <a:pt x="3581" y="23469"/>
                  </a:lnTo>
                  <a:lnTo>
                    <a:pt x="0" y="27051"/>
                  </a:lnTo>
                  <a:lnTo>
                    <a:pt x="0" y="35890"/>
                  </a:lnTo>
                  <a:lnTo>
                    <a:pt x="3581" y="39471"/>
                  </a:lnTo>
                  <a:lnTo>
                    <a:pt x="183121" y="39471"/>
                  </a:lnTo>
                  <a:lnTo>
                    <a:pt x="186702" y="35890"/>
                  </a:lnTo>
                  <a:lnTo>
                    <a:pt x="186702" y="27051"/>
                  </a:lnTo>
                  <a:lnTo>
                    <a:pt x="183121" y="23469"/>
                  </a:lnTo>
                  <a:lnTo>
                    <a:pt x="178701" y="23469"/>
                  </a:lnTo>
                  <a:lnTo>
                    <a:pt x="135496" y="23469"/>
                  </a:lnTo>
                  <a:lnTo>
                    <a:pt x="135496" y="0"/>
                  </a:lnTo>
                  <a:close/>
                </a:path>
              </a:pathLst>
            </a:custGeom>
            <a:solidFill>
              <a:srgbClr val="002060"/>
            </a:solidFill>
            <a:ln>
              <a:solidFill>
                <a:srgbClr val="002060"/>
              </a:solidFill>
            </a:ln>
          </p:spPr>
          <p:txBody>
            <a:bodyPr wrap="square" lIns="0" tIns="0" rIns="0" bIns="0" rtlCol="0"/>
            <a:lstStyle/>
            <a:p>
              <a:pPr defTabSz="1219170"/>
              <a:endParaRPr sz="2400">
                <a:solidFill>
                  <a:srgbClr val="786E64"/>
                </a:solidFill>
                <a:latin typeface="Arial"/>
              </a:endParaRPr>
            </a:p>
          </p:txBody>
        </p:sp>
      </p:grpSp>
      <p:pic>
        <p:nvPicPr>
          <p:cNvPr id="45" name="object 26">
            <a:extLst>
              <a:ext uri="{FF2B5EF4-FFF2-40B4-BE49-F238E27FC236}">
                <a16:creationId xmlns:a16="http://schemas.microsoft.com/office/drawing/2014/main" id="{3A5F8BD8-B48A-4600-B9CC-6398C9483142}"/>
              </a:ext>
            </a:extLst>
          </p:cNvPr>
          <p:cNvPicPr/>
          <p:nvPr/>
        </p:nvPicPr>
        <p:blipFill>
          <a:blip r:embed="rId4" cstate="print">
            <a:duotone>
              <a:schemeClr val="accent6">
                <a:shade val="45000"/>
                <a:satMod val="135000"/>
              </a:schemeClr>
              <a:prstClr val="white"/>
            </a:duotone>
          </a:blip>
          <a:stretch>
            <a:fillRect/>
          </a:stretch>
        </p:blipFill>
        <p:spPr>
          <a:xfrm>
            <a:off x="3103597" y="3083878"/>
            <a:ext cx="616361" cy="631712"/>
          </a:xfrm>
          <a:prstGeom prst="rect">
            <a:avLst/>
          </a:prstGeom>
          <a:ln>
            <a:noFill/>
          </a:ln>
        </p:spPr>
      </p:pic>
      <p:pic>
        <p:nvPicPr>
          <p:cNvPr id="46" name="object 27">
            <a:extLst>
              <a:ext uri="{FF2B5EF4-FFF2-40B4-BE49-F238E27FC236}">
                <a16:creationId xmlns:a16="http://schemas.microsoft.com/office/drawing/2014/main" id="{878050F7-4B5D-5ECB-92FE-B5289CC9ECBE}"/>
              </a:ext>
            </a:extLst>
          </p:cNvPr>
          <p:cNvPicPr/>
          <p:nvPr/>
        </p:nvPicPr>
        <p:blipFill>
          <a:blip r:embed="rId5" cstate="print">
            <a:duotone>
              <a:schemeClr val="accent6">
                <a:shade val="45000"/>
                <a:satMod val="135000"/>
              </a:schemeClr>
              <a:prstClr val="white"/>
            </a:duotone>
          </a:blip>
          <a:stretch>
            <a:fillRect/>
          </a:stretch>
        </p:blipFill>
        <p:spPr>
          <a:xfrm>
            <a:off x="1883541" y="3073009"/>
            <a:ext cx="631712" cy="631712"/>
          </a:xfrm>
          <a:prstGeom prst="rect">
            <a:avLst/>
          </a:prstGeom>
        </p:spPr>
      </p:pic>
      <p:grpSp>
        <p:nvGrpSpPr>
          <p:cNvPr id="47" name="object 28">
            <a:extLst>
              <a:ext uri="{FF2B5EF4-FFF2-40B4-BE49-F238E27FC236}">
                <a16:creationId xmlns:a16="http://schemas.microsoft.com/office/drawing/2014/main" id="{8A1338FA-E99A-EA60-6873-7CB38F04AD52}"/>
              </a:ext>
            </a:extLst>
          </p:cNvPr>
          <p:cNvGrpSpPr/>
          <p:nvPr/>
        </p:nvGrpSpPr>
        <p:grpSpPr>
          <a:xfrm>
            <a:off x="4417165" y="3066806"/>
            <a:ext cx="650240" cy="655320"/>
            <a:chOff x="4512586" y="6446618"/>
            <a:chExt cx="487680" cy="491490"/>
          </a:xfrm>
        </p:grpSpPr>
        <p:sp>
          <p:nvSpPr>
            <p:cNvPr id="48" name="object 29">
              <a:extLst>
                <a:ext uri="{FF2B5EF4-FFF2-40B4-BE49-F238E27FC236}">
                  <a16:creationId xmlns:a16="http://schemas.microsoft.com/office/drawing/2014/main" id="{C75C6DFA-0A3D-9620-63B1-A38D3A9A3C3D}"/>
                </a:ext>
              </a:extLst>
            </p:cNvPr>
            <p:cNvSpPr/>
            <p:nvPr/>
          </p:nvSpPr>
          <p:spPr>
            <a:xfrm>
              <a:off x="4517349" y="6451380"/>
              <a:ext cx="478155" cy="481965"/>
            </a:xfrm>
            <a:custGeom>
              <a:avLst/>
              <a:gdLst/>
              <a:ahLst/>
              <a:cxnLst/>
              <a:rect l="l" t="t" r="r" b="b"/>
              <a:pathLst>
                <a:path w="478154" h="481965">
                  <a:moveTo>
                    <a:pt x="238823" y="0"/>
                  </a:move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close/>
                </a:path>
              </a:pathLst>
            </a:custGeom>
            <a:solidFill>
              <a:srgbClr val="FFFFFF"/>
            </a:solidFill>
          </p:spPr>
          <p:txBody>
            <a:bodyPr wrap="square" lIns="0" tIns="0" rIns="0" bIns="0" rtlCol="0"/>
            <a:lstStyle/>
            <a:p>
              <a:pPr defTabSz="1219170"/>
              <a:endParaRPr sz="2400">
                <a:solidFill>
                  <a:srgbClr val="786E64"/>
                </a:solidFill>
                <a:latin typeface="Arial"/>
              </a:endParaRPr>
            </a:p>
          </p:txBody>
        </p:sp>
        <p:sp>
          <p:nvSpPr>
            <p:cNvPr id="49" name="object 30">
              <a:extLst>
                <a:ext uri="{FF2B5EF4-FFF2-40B4-BE49-F238E27FC236}">
                  <a16:creationId xmlns:a16="http://schemas.microsoft.com/office/drawing/2014/main" id="{C6A8AB24-BCB0-E34B-773A-0DE33DD30A63}"/>
                </a:ext>
              </a:extLst>
            </p:cNvPr>
            <p:cNvSpPr/>
            <p:nvPr/>
          </p:nvSpPr>
          <p:spPr>
            <a:xfrm>
              <a:off x="4517349" y="6451380"/>
              <a:ext cx="478155" cy="481965"/>
            </a:xfrm>
            <a:custGeom>
              <a:avLst/>
              <a:gdLst/>
              <a:ahLst/>
              <a:cxnLst/>
              <a:rect l="l" t="t" r="r" b="b"/>
              <a:pathLst>
                <a:path w="478154" h="481965">
                  <a:moveTo>
                    <a:pt x="238823" y="481825"/>
                  </a:move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close/>
                </a:path>
              </a:pathLst>
            </a:custGeom>
            <a:ln w="9525">
              <a:solidFill>
                <a:srgbClr val="FFD428"/>
              </a:solidFill>
            </a:ln>
          </p:spPr>
          <p:txBody>
            <a:bodyPr wrap="square" lIns="0" tIns="0" rIns="0" bIns="0" rtlCol="0"/>
            <a:lstStyle/>
            <a:p>
              <a:pPr defTabSz="1219170"/>
              <a:endParaRPr sz="2400">
                <a:solidFill>
                  <a:srgbClr val="786E64"/>
                </a:solidFill>
                <a:latin typeface="Arial"/>
              </a:endParaRPr>
            </a:p>
          </p:txBody>
        </p:sp>
        <p:pic>
          <p:nvPicPr>
            <p:cNvPr id="50" name="object 31">
              <a:extLst>
                <a:ext uri="{FF2B5EF4-FFF2-40B4-BE49-F238E27FC236}">
                  <a16:creationId xmlns:a16="http://schemas.microsoft.com/office/drawing/2014/main" id="{2A307760-CFE1-A180-E096-1C6A400C692C}"/>
                </a:ext>
              </a:extLst>
            </p:cNvPr>
            <p:cNvPicPr/>
            <p:nvPr/>
          </p:nvPicPr>
          <p:blipFill>
            <a:blip r:embed="rId6" cstate="print">
              <a:duotone>
                <a:prstClr val="black"/>
                <a:schemeClr val="accent6">
                  <a:tint val="45000"/>
                  <a:satMod val="400000"/>
                </a:schemeClr>
              </a:duotone>
            </a:blip>
            <a:stretch>
              <a:fillRect/>
            </a:stretch>
          </p:blipFill>
          <p:spPr>
            <a:xfrm>
              <a:off x="4600335" y="6548228"/>
              <a:ext cx="312704" cy="252133"/>
            </a:xfrm>
            <a:prstGeom prst="rect">
              <a:avLst/>
            </a:prstGeom>
          </p:spPr>
        </p:pic>
      </p:grpSp>
      <p:pic>
        <p:nvPicPr>
          <p:cNvPr id="51" name="object 32">
            <a:extLst>
              <a:ext uri="{FF2B5EF4-FFF2-40B4-BE49-F238E27FC236}">
                <a16:creationId xmlns:a16="http://schemas.microsoft.com/office/drawing/2014/main" id="{8617E675-33C7-5DB2-5005-4DBAE8C35187}"/>
              </a:ext>
            </a:extLst>
          </p:cNvPr>
          <p:cNvPicPr/>
          <p:nvPr/>
        </p:nvPicPr>
        <p:blipFill>
          <a:blip r:embed="rId7" cstate="print">
            <a:duotone>
              <a:schemeClr val="accent6">
                <a:shade val="45000"/>
                <a:satMod val="135000"/>
              </a:schemeClr>
              <a:prstClr val="white"/>
            </a:duotone>
          </a:blip>
          <a:stretch>
            <a:fillRect/>
          </a:stretch>
        </p:blipFill>
        <p:spPr>
          <a:xfrm>
            <a:off x="9011838" y="3095243"/>
            <a:ext cx="627967" cy="641052"/>
          </a:xfrm>
          <a:prstGeom prst="rect">
            <a:avLst/>
          </a:prstGeom>
        </p:spPr>
      </p:pic>
      <p:grpSp>
        <p:nvGrpSpPr>
          <p:cNvPr id="52" name="object 33">
            <a:extLst>
              <a:ext uri="{FF2B5EF4-FFF2-40B4-BE49-F238E27FC236}">
                <a16:creationId xmlns:a16="http://schemas.microsoft.com/office/drawing/2014/main" id="{340DFFCC-9F56-9A14-0DB7-87CEC40A304A}"/>
              </a:ext>
            </a:extLst>
          </p:cNvPr>
          <p:cNvGrpSpPr/>
          <p:nvPr/>
        </p:nvGrpSpPr>
        <p:grpSpPr>
          <a:xfrm>
            <a:off x="5919984" y="3086085"/>
            <a:ext cx="634517" cy="647048"/>
            <a:chOff x="5640446" y="6462665"/>
            <a:chExt cx="487680" cy="491490"/>
          </a:xfrm>
        </p:grpSpPr>
        <p:sp>
          <p:nvSpPr>
            <p:cNvPr id="53" name="object 34">
              <a:extLst>
                <a:ext uri="{FF2B5EF4-FFF2-40B4-BE49-F238E27FC236}">
                  <a16:creationId xmlns:a16="http://schemas.microsoft.com/office/drawing/2014/main" id="{B37DD560-2413-2848-B1E7-912FC8E18783}"/>
                </a:ext>
              </a:extLst>
            </p:cNvPr>
            <p:cNvSpPr/>
            <p:nvPr/>
          </p:nvSpPr>
          <p:spPr>
            <a:xfrm>
              <a:off x="5645208" y="6467428"/>
              <a:ext cx="478155" cy="481965"/>
            </a:xfrm>
            <a:custGeom>
              <a:avLst/>
              <a:gdLst/>
              <a:ahLst/>
              <a:cxnLst/>
              <a:rect l="l" t="t" r="r" b="b"/>
              <a:pathLst>
                <a:path w="478154" h="481965">
                  <a:moveTo>
                    <a:pt x="238823" y="0"/>
                  </a:move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close/>
                </a:path>
              </a:pathLst>
            </a:custGeom>
            <a:solidFill>
              <a:srgbClr val="FFFFFF"/>
            </a:solidFill>
          </p:spPr>
          <p:txBody>
            <a:bodyPr wrap="square" lIns="0" tIns="0" rIns="0" bIns="0" rtlCol="0"/>
            <a:lstStyle/>
            <a:p>
              <a:pPr defTabSz="1219170"/>
              <a:endParaRPr sz="2400">
                <a:solidFill>
                  <a:srgbClr val="786E64"/>
                </a:solidFill>
                <a:latin typeface="Arial"/>
              </a:endParaRPr>
            </a:p>
          </p:txBody>
        </p:sp>
        <p:sp>
          <p:nvSpPr>
            <p:cNvPr id="54" name="object 35">
              <a:extLst>
                <a:ext uri="{FF2B5EF4-FFF2-40B4-BE49-F238E27FC236}">
                  <a16:creationId xmlns:a16="http://schemas.microsoft.com/office/drawing/2014/main" id="{C8E91E93-3118-EF84-C4A7-127C5DC19361}"/>
                </a:ext>
              </a:extLst>
            </p:cNvPr>
            <p:cNvSpPr/>
            <p:nvPr/>
          </p:nvSpPr>
          <p:spPr>
            <a:xfrm>
              <a:off x="5645208" y="6467428"/>
              <a:ext cx="478155" cy="481965"/>
            </a:xfrm>
            <a:custGeom>
              <a:avLst/>
              <a:gdLst/>
              <a:ahLst/>
              <a:cxnLst/>
              <a:rect l="l" t="t" r="r" b="b"/>
              <a:pathLst>
                <a:path w="478154" h="481965">
                  <a:moveTo>
                    <a:pt x="238823" y="481825"/>
                  </a:move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close/>
                </a:path>
              </a:pathLst>
            </a:custGeom>
            <a:ln w="9525">
              <a:solidFill>
                <a:srgbClr val="FFD428"/>
              </a:solidFill>
            </a:ln>
          </p:spPr>
          <p:txBody>
            <a:bodyPr wrap="square" lIns="0" tIns="0" rIns="0" bIns="0" rtlCol="0"/>
            <a:lstStyle/>
            <a:p>
              <a:pPr defTabSz="1219170"/>
              <a:endParaRPr sz="2400">
                <a:solidFill>
                  <a:srgbClr val="786E64"/>
                </a:solidFill>
                <a:latin typeface="Arial"/>
              </a:endParaRPr>
            </a:p>
          </p:txBody>
        </p:sp>
        <p:sp>
          <p:nvSpPr>
            <p:cNvPr id="55" name="object 36">
              <a:extLst>
                <a:ext uri="{FF2B5EF4-FFF2-40B4-BE49-F238E27FC236}">
                  <a16:creationId xmlns:a16="http://schemas.microsoft.com/office/drawing/2014/main" id="{DB9B8A3D-2806-8763-853A-845B0ACE2AEF}"/>
                </a:ext>
              </a:extLst>
            </p:cNvPr>
            <p:cNvSpPr/>
            <p:nvPr/>
          </p:nvSpPr>
          <p:spPr>
            <a:xfrm>
              <a:off x="5742234" y="6600762"/>
              <a:ext cx="283845" cy="220345"/>
            </a:xfrm>
            <a:custGeom>
              <a:avLst/>
              <a:gdLst/>
              <a:ahLst/>
              <a:cxnLst/>
              <a:rect l="l" t="t" r="r" b="b"/>
              <a:pathLst>
                <a:path w="283845" h="220345">
                  <a:moveTo>
                    <a:pt x="251639" y="0"/>
                  </a:moveTo>
                  <a:lnTo>
                    <a:pt x="243466" y="1590"/>
                  </a:lnTo>
                  <a:lnTo>
                    <a:pt x="236280" y="6362"/>
                  </a:lnTo>
                  <a:lnTo>
                    <a:pt x="98358" y="144284"/>
                  </a:lnTo>
                  <a:lnTo>
                    <a:pt x="47317" y="93243"/>
                  </a:lnTo>
                  <a:lnTo>
                    <a:pt x="40132" y="88471"/>
                  </a:lnTo>
                  <a:lnTo>
                    <a:pt x="31962" y="86880"/>
                  </a:lnTo>
                  <a:lnTo>
                    <a:pt x="23792" y="88471"/>
                  </a:lnTo>
                  <a:lnTo>
                    <a:pt x="16608" y="93243"/>
                  </a:lnTo>
                  <a:lnTo>
                    <a:pt x="6372" y="103479"/>
                  </a:lnTo>
                  <a:lnTo>
                    <a:pt x="1593" y="110658"/>
                  </a:lnTo>
                  <a:lnTo>
                    <a:pt x="0" y="118830"/>
                  </a:lnTo>
                  <a:lnTo>
                    <a:pt x="1593" y="127007"/>
                  </a:lnTo>
                  <a:lnTo>
                    <a:pt x="6372" y="134200"/>
                  </a:lnTo>
                  <a:lnTo>
                    <a:pt x="90827" y="218681"/>
                  </a:lnTo>
                  <a:lnTo>
                    <a:pt x="94522" y="220205"/>
                  </a:lnTo>
                  <a:lnTo>
                    <a:pt x="102193" y="220205"/>
                  </a:lnTo>
                  <a:lnTo>
                    <a:pt x="105889" y="218681"/>
                  </a:lnTo>
                  <a:lnTo>
                    <a:pt x="108594" y="215963"/>
                  </a:lnTo>
                  <a:lnTo>
                    <a:pt x="277225" y="47320"/>
                  </a:lnTo>
                  <a:lnTo>
                    <a:pt x="281997" y="40139"/>
                  </a:lnTo>
                  <a:lnTo>
                    <a:pt x="283587" y="31964"/>
                  </a:lnTo>
                  <a:lnTo>
                    <a:pt x="281997" y="23786"/>
                  </a:lnTo>
                  <a:lnTo>
                    <a:pt x="277225" y="16598"/>
                  </a:lnTo>
                  <a:lnTo>
                    <a:pt x="266988" y="6362"/>
                  </a:lnTo>
                  <a:lnTo>
                    <a:pt x="259810" y="1590"/>
                  </a:lnTo>
                  <a:lnTo>
                    <a:pt x="251639" y="0"/>
                  </a:lnTo>
                  <a:close/>
                </a:path>
              </a:pathLst>
            </a:custGeom>
            <a:solidFill>
              <a:srgbClr val="3C3235"/>
            </a:solidFill>
          </p:spPr>
          <p:txBody>
            <a:bodyPr wrap="square" lIns="0" tIns="0" rIns="0" bIns="0" rtlCol="0"/>
            <a:lstStyle/>
            <a:p>
              <a:pPr defTabSz="1219170"/>
              <a:endParaRPr sz="2400">
                <a:solidFill>
                  <a:srgbClr val="786E64"/>
                </a:solidFill>
                <a:latin typeface="Arial"/>
              </a:endParaRPr>
            </a:p>
          </p:txBody>
        </p:sp>
      </p:grpSp>
      <p:grpSp>
        <p:nvGrpSpPr>
          <p:cNvPr id="6" name="object 28">
            <a:extLst>
              <a:ext uri="{FF2B5EF4-FFF2-40B4-BE49-F238E27FC236}">
                <a16:creationId xmlns:a16="http://schemas.microsoft.com/office/drawing/2014/main" id="{8575D6FD-CE7A-A701-B599-F4533BA927FC}"/>
              </a:ext>
            </a:extLst>
          </p:cNvPr>
          <p:cNvGrpSpPr/>
          <p:nvPr/>
        </p:nvGrpSpPr>
        <p:grpSpPr>
          <a:xfrm>
            <a:off x="10234048" y="3098978"/>
            <a:ext cx="637540" cy="655536"/>
            <a:chOff x="4517349" y="6432005"/>
            <a:chExt cx="478155" cy="501340"/>
          </a:xfrm>
        </p:grpSpPr>
        <p:sp>
          <p:nvSpPr>
            <p:cNvPr id="7" name="object 29">
              <a:extLst>
                <a:ext uri="{FF2B5EF4-FFF2-40B4-BE49-F238E27FC236}">
                  <a16:creationId xmlns:a16="http://schemas.microsoft.com/office/drawing/2014/main" id="{40F0C698-55E5-62CA-F883-C876B163719F}"/>
                </a:ext>
              </a:extLst>
            </p:cNvPr>
            <p:cNvSpPr/>
            <p:nvPr/>
          </p:nvSpPr>
          <p:spPr>
            <a:xfrm>
              <a:off x="4517349" y="6432005"/>
              <a:ext cx="478155" cy="481965"/>
            </a:xfrm>
            <a:custGeom>
              <a:avLst/>
              <a:gdLst/>
              <a:ahLst/>
              <a:cxnLst/>
              <a:rect l="l" t="t" r="r" b="b"/>
              <a:pathLst>
                <a:path w="478154" h="481965">
                  <a:moveTo>
                    <a:pt x="238823" y="0"/>
                  </a:move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close/>
                </a:path>
              </a:pathLst>
            </a:custGeom>
            <a:solidFill>
              <a:srgbClr val="FFFFFF"/>
            </a:solidFill>
          </p:spPr>
          <p:txBody>
            <a:bodyPr wrap="square" lIns="0" tIns="0" rIns="0" bIns="0" rtlCol="0"/>
            <a:lstStyle/>
            <a:p>
              <a:pPr defTabSz="1219170"/>
              <a:endParaRPr sz="2400">
                <a:solidFill>
                  <a:srgbClr val="786E64"/>
                </a:solidFill>
                <a:latin typeface="Arial"/>
              </a:endParaRPr>
            </a:p>
          </p:txBody>
        </p:sp>
        <p:sp>
          <p:nvSpPr>
            <p:cNvPr id="8" name="object 30">
              <a:extLst>
                <a:ext uri="{FF2B5EF4-FFF2-40B4-BE49-F238E27FC236}">
                  <a16:creationId xmlns:a16="http://schemas.microsoft.com/office/drawing/2014/main" id="{C0EE70E9-1D2C-8C09-397B-303021D44252}"/>
                </a:ext>
              </a:extLst>
            </p:cNvPr>
            <p:cNvSpPr/>
            <p:nvPr/>
          </p:nvSpPr>
          <p:spPr>
            <a:xfrm>
              <a:off x="4517349" y="6451380"/>
              <a:ext cx="478155" cy="481965"/>
            </a:xfrm>
            <a:custGeom>
              <a:avLst/>
              <a:gdLst/>
              <a:ahLst/>
              <a:cxnLst/>
              <a:rect l="l" t="t" r="r" b="b"/>
              <a:pathLst>
                <a:path w="478154" h="481965">
                  <a:moveTo>
                    <a:pt x="238823" y="481825"/>
                  </a:moveTo>
                  <a:lnTo>
                    <a:pt x="286955" y="476930"/>
                  </a:lnTo>
                  <a:lnTo>
                    <a:pt x="331785" y="462892"/>
                  </a:lnTo>
                  <a:lnTo>
                    <a:pt x="372353" y="440680"/>
                  </a:lnTo>
                  <a:lnTo>
                    <a:pt x="407698" y="411262"/>
                  </a:lnTo>
                  <a:lnTo>
                    <a:pt x="436860" y="375607"/>
                  </a:lnTo>
                  <a:lnTo>
                    <a:pt x="458879" y="334683"/>
                  </a:lnTo>
                  <a:lnTo>
                    <a:pt x="472795" y="289460"/>
                  </a:lnTo>
                  <a:lnTo>
                    <a:pt x="477647" y="240906"/>
                  </a:lnTo>
                  <a:lnTo>
                    <a:pt x="472795" y="192356"/>
                  </a:lnTo>
                  <a:lnTo>
                    <a:pt x="458879" y="147136"/>
                  </a:lnTo>
                  <a:lnTo>
                    <a:pt x="436860" y="106214"/>
                  </a:lnTo>
                  <a:lnTo>
                    <a:pt x="407698" y="70561"/>
                  </a:lnTo>
                  <a:lnTo>
                    <a:pt x="372353" y="41143"/>
                  </a:lnTo>
                  <a:lnTo>
                    <a:pt x="331785" y="18932"/>
                  </a:lnTo>
                  <a:lnTo>
                    <a:pt x="286955" y="4894"/>
                  </a:lnTo>
                  <a:lnTo>
                    <a:pt x="238823" y="0"/>
                  </a:lnTo>
                  <a:lnTo>
                    <a:pt x="190691" y="4894"/>
                  </a:lnTo>
                  <a:lnTo>
                    <a:pt x="145861" y="18932"/>
                  </a:lnTo>
                  <a:lnTo>
                    <a:pt x="105293" y="41143"/>
                  </a:lnTo>
                  <a:lnTo>
                    <a:pt x="69948" y="70561"/>
                  </a:lnTo>
                  <a:lnTo>
                    <a:pt x="40786" y="106214"/>
                  </a:lnTo>
                  <a:lnTo>
                    <a:pt x="18767" y="147136"/>
                  </a:lnTo>
                  <a:lnTo>
                    <a:pt x="4851" y="192356"/>
                  </a:lnTo>
                  <a:lnTo>
                    <a:pt x="0" y="240906"/>
                  </a:lnTo>
                  <a:lnTo>
                    <a:pt x="4851" y="289460"/>
                  </a:lnTo>
                  <a:lnTo>
                    <a:pt x="18767" y="334683"/>
                  </a:lnTo>
                  <a:lnTo>
                    <a:pt x="40786" y="375607"/>
                  </a:lnTo>
                  <a:lnTo>
                    <a:pt x="69948" y="411262"/>
                  </a:lnTo>
                  <a:lnTo>
                    <a:pt x="105293" y="440680"/>
                  </a:lnTo>
                  <a:lnTo>
                    <a:pt x="145861" y="462892"/>
                  </a:lnTo>
                  <a:lnTo>
                    <a:pt x="190691" y="476930"/>
                  </a:lnTo>
                  <a:lnTo>
                    <a:pt x="238823" y="481825"/>
                  </a:lnTo>
                  <a:close/>
                </a:path>
              </a:pathLst>
            </a:custGeom>
            <a:ln w="9525">
              <a:solidFill>
                <a:srgbClr val="002060"/>
              </a:solidFill>
            </a:ln>
          </p:spPr>
          <p:txBody>
            <a:bodyPr wrap="square" lIns="0" tIns="0" rIns="0" bIns="0" rtlCol="0"/>
            <a:lstStyle/>
            <a:p>
              <a:pPr defTabSz="1219170"/>
              <a:endParaRPr sz="2400">
                <a:solidFill>
                  <a:srgbClr val="786E64"/>
                </a:solidFill>
                <a:latin typeface="Arial"/>
              </a:endParaRPr>
            </a:p>
          </p:txBody>
        </p:sp>
      </p:grpSp>
      <p:pic>
        <p:nvPicPr>
          <p:cNvPr id="10" name="Graphique 9" descr="Questions contour">
            <a:extLst>
              <a:ext uri="{FF2B5EF4-FFF2-40B4-BE49-F238E27FC236}">
                <a16:creationId xmlns:a16="http://schemas.microsoft.com/office/drawing/2014/main" id="{0C8895B8-89ED-6938-290C-D0EEC79405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3704" y="3197904"/>
            <a:ext cx="433701" cy="442073"/>
          </a:xfrm>
          <a:prstGeom prst="rect">
            <a:avLst/>
          </a:prstGeom>
        </p:spPr>
      </p:pic>
      <p:sp>
        <p:nvSpPr>
          <p:cNvPr id="11" name="object 16">
            <a:extLst>
              <a:ext uri="{FF2B5EF4-FFF2-40B4-BE49-F238E27FC236}">
                <a16:creationId xmlns:a16="http://schemas.microsoft.com/office/drawing/2014/main" id="{EDCDDEFF-EAA6-015D-2D5F-472717341537}"/>
              </a:ext>
            </a:extLst>
          </p:cNvPr>
          <p:cNvSpPr txBox="1"/>
          <p:nvPr/>
        </p:nvSpPr>
        <p:spPr>
          <a:xfrm>
            <a:off x="9444387" y="2514932"/>
            <a:ext cx="2017707" cy="503792"/>
          </a:xfrm>
          <a:prstGeom prst="rect">
            <a:avLst/>
          </a:prstGeom>
        </p:spPr>
        <p:txBody>
          <a:bodyPr vert="horz" wrap="square" lIns="0" tIns="15240" rIns="0" bIns="0" rtlCol="0" anchor="t">
            <a:spAutoFit/>
          </a:bodyPr>
          <a:lstStyle/>
          <a:p>
            <a:pPr marL="16510" marR="6350" indent="33655" algn="ctr" defTabSz="1219170">
              <a:lnSpc>
                <a:spcPct val="103200"/>
              </a:lnSpc>
              <a:spcBef>
                <a:spcPts val="120"/>
              </a:spcBef>
            </a:pPr>
            <a:r>
              <a:rPr lang="fr-FR" sz="1050" b="1" dirty="0">
                <a:solidFill>
                  <a:srgbClr val="453536"/>
                </a:solidFill>
                <a:latin typeface="Arial"/>
                <a:cs typeface="Arial"/>
              </a:rPr>
              <a:t>QUESTIONNAIRE DE SATISFACTION ENVOYÉ À L’ENTREPRISE</a:t>
            </a:r>
            <a:endParaRPr lang="fr-FR" sz="1050" dirty="0">
              <a:solidFill>
                <a:srgbClr val="786E64"/>
              </a:solidFill>
              <a:latin typeface="Arial" panose="020B0604020202020204" pitchFamily="34" charset="0"/>
              <a:cs typeface="Arial" panose="020B0604020202020204" pitchFamily="34" charset="0"/>
            </a:endParaRPr>
          </a:p>
        </p:txBody>
      </p:sp>
      <p:sp>
        <p:nvSpPr>
          <p:cNvPr id="3" name="object 22">
            <a:extLst>
              <a:ext uri="{FF2B5EF4-FFF2-40B4-BE49-F238E27FC236}">
                <a16:creationId xmlns:a16="http://schemas.microsoft.com/office/drawing/2014/main" id="{FF4ADD31-A695-858A-6923-6BBD0A527A7E}"/>
              </a:ext>
            </a:extLst>
          </p:cNvPr>
          <p:cNvSpPr/>
          <p:nvPr/>
        </p:nvSpPr>
        <p:spPr>
          <a:xfrm>
            <a:off x="1890526" y="3076337"/>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5" name="object 22">
            <a:extLst>
              <a:ext uri="{FF2B5EF4-FFF2-40B4-BE49-F238E27FC236}">
                <a16:creationId xmlns:a16="http://schemas.microsoft.com/office/drawing/2014/main" id="{A3F87A51-8EF4-3B2F-822C-2BF37B01BBFB}"/>
              </a:ext>
            </a:extLst>
          </p:cNvPr>
          <p:cNvSpPr/>
          <p:nvPr/>
        </p:nvSpPr>
        <p:spPr>
          <a:xfrm>
            <a:off x="696366" y="3085801"/>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9" name="object 22">
            <a:extLst>
              <a:ext uri="{FF2B5EF4-FFF2-40B4-BE49-F238E27FC236}">
                <a16:creationId xmlns:a16="http://schemas.microsoft.com/office/drawing/2014/main" id="{2C76A3A9-3E91-8CC5-C3FE-7E849CE0147D}"/>
              </a:ext>
            </a:extLst>
          </p:cNvPr>
          <p:cNvSpPr/>
          <p:nvPr/>
        </p:nvSpPr>
        <p:spPr>
          <a:xfrm>
            <a:off x="3100891" y="3076337"/>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13" name="object 22">
            <a:extLst>
              <a:ext uri="{FF2B5EF4-FFF2-40B4-BE49-F238E27FC236}">
                <a16:creationId xmlns:a16="http://schemas.microsoft.com/office/drawing/2014/main" id="{08A09B5C-1942-3DAB-3BAB-8D6E9B7B381D}"/>
              </a:ext>
            </a:extLst>
          </p:cNvPr>
          <p:cNvSpPr/>
          <p:nvPr/>
        </p:nvSpPr>
        <p:spPr>
          <a:xfrm>
            <a:off x="4423188" y="3076338"/>
            <a:ext cx="634518" cy="634518"/>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14" name="object 22">
            <a:extLst>
              <a:ext uri="{FF2B5EF4-FFF2-40B4-BE49-F238E27FC236}">
                <a16:creationId xmlns:a16="http://schemas.microsoft.com/office/drawing/2014/main" id="{3F9F655B-0371-11AA-556B-9C678725BEE1}"/>
              </a:ext>
            </a:extLst>
          </p:cNvPr>
          <p:cNvSpPr/>
          <p:nvPr/>
        </p:nvSpPr>
        <p:spPr>
          <a:xfrm>
            <a:off x="5928380" y="3098348"/>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17" name="object 22">
            <a:extLst>
              <a:ext uri="{FF2B5EF4-FFF2-40B4-BE49-F238E27FC236}">
                <a16:creationId xmlns:a16="http://schemas.microsoft.com/office/drawing/2014/main" id="{E2F5198E-4C28-E43C-7D69-9276F40F4046}"/>
              </a:ext>
            </a:extLst>
          </p:cNvPr>
          <p:cNvSpPr/>
          <p:nvPr/>
        </p:nvSpPr>
        <p:spPr>
          <a:xfrm>
            <a:off x="9011838" y="3100633"/>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27" name="object 22">
            <a:extLst>
              <a:ext uri="{FF2B5EF4-FFF2-40B4-BE49-F238E27FC236}">
                <a16:creationId xmlns:a16="http://schemas.microsoft.com/office/drawing/2014/main" id="{B5A3A6E4-D6AC-8ED9-2C6F-136F1494E184}"/>
              </a:ext>
            </a:extLst>
          </p:cNvPr>
          <p:cNvSpPr/>
          <p:nvPr/>
        </p:nvSpPr>
        <p:spPr>
          <a:xfrm>
            <a:off x="10234048" y="3124810"/>
            <a:ext cx="637540" cy="629703"/>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
        <p:nvSpPr>
          <p:cNvPr id="2" name="Flèche : bas 1">
            <a:extLst>
              <a:ext uri="{FF2B5EF4-FFF2-40B4-BE49-F238E27FC236}">
                <a16:creationId xmlns:a16="http://schemas.microsoft.com/office/drawing/2014/main" id="{35EFBEAE-C29D-7A8D-F611-E9098993804A}"/>
              </a:ext>
            </a:extLst>
          </p:cNvPr>
          <p:cNvSpPr/>
          <p:nvPr/>
        </p:nvSpPr>
        <p:spPr>
          <a:xfrm>
            <a:off x="824399" y="4187713"/>
            <a:ext cx="312448" cy="27079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err="1">
              <a:solidFill>
                <a:schemeClr val="tx1"/>
              </a:solidFill>
            </a:endParaRPr>
          </a:p>
        </p:txBody>
      </p:sp>
      <p:sp>
        <p:nvSpPr>
          <p:cNvPr id="20" name="object 16">
            <a:extLst>
              <a:ext uri="{FF2B5EF4-FFF2-40B4-BE49-F238E27FC236}">
                <a16:creationId xmlns:a16="http://schemas.microsoft.com/office/drawing/2014/main" id="{2EE40CF5-FA1C-8EA7-A28D-CCDCB92B0722}"/>
              </a:ext>
            </a:extLst>
          </p:cNvPr>
          <p:cNvSpPr txBox="1"/>
          <p:nvPr/>
        </p:nvSpPr>
        <p:spPr>
          <a:xfrm>
            <a:off x="6762194" y="2371718"/>
            <a:ext cx="2030622" cy="706540"/>
          </a:xfrm>
          <a:prstGeom prst="rect">
            <a:avLst/>
          </a:prstGeom>
        </p:spPr>
        <p:txBody>
          <a:bodyPr vert="horz" wrap="square" lIns="0" tIns="15240" rIns="0" bIns="0" rtlCol="0">
            <a:spAutoFit/>
          </a:bodyPr>
          <a:lstStyle/>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RÈGLEMENT DE </a:t>
            </a:r>
            <a:r>
              <a:rPr lang="fr-FR" sz="1067" b="1" dirty="0">
                <a:solidFill>
                  <a:srgbClr val="453536"/>
                </a:solidFill>
                <a:latin typeface="Arial" panose="020B0604020202020204" pitchFamily="34" charset="0"/>
                <a:cs typeface="Arial" panose="020B0604020202020204" pitchFamily="34" charset="0"/>
              </a:rPr>
              <a:t>50</a:t>
            </a:r>
            <a:r>
              <a:rPr sz="1067" b="1" dirty="0">
                <a:solidFill>
                  <a:srgbClr val="453536"/>
                </a:solidFill>
                <a:latin typeface="Arial" panose="020B0604020202020204" pitchFamily="34" charset="0"/>
                <a:cs typeface="Arial" panose="020B0604020202020204" pitchFamily="34" charset="0"/>
              </a:rPr>
              <a:t> % </a:t>
            </a:r>
            <a:endParaRPr lang="fr-FR" sz="1067" b="1" dirty="0">
              <a:solidFill>
                <a:srgbClr val="453536"/>
              </a:solidFill>
              <a:latin typeface="Arial" panose="020B0604020202020204" pitchFamily="34" charset="0"/>
              <a:cs typeface="Arial" panose="020B0604020202020204" pitchFamily="34" charset="0"/>
            </a:endParaRPr>
          </a:p>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DE LA  PRESTATION </a:t>
            </a:r>
            <a:endParaRPr lang="fr-FR" sz="1067" b="1" dirty="0">
              <a:solidFill>
                <a:srgbClr val="453536"/>
              </a:solidFill>
              <a:latin typeface="Arial" panose="020B0604020202020204" pitchFamily="34" charset="0"/>
              <a:cs typeface="Arial" panose="020B0604020202020204" pitchFamily="34" charset="0"/>
            </a:endParaRPr>
          </a:p>
          <a:p>
            <a:pPr marL="16933" marR="6773" indent="33866" algn="ctr" defTabSz="1219170">
              <a:lnSpc>
                <a:spcPct val="103200"/>
              </a:lnSpc>
              <a:spcBef>
                <a:spcPts val="120"/>
              </a:spcBef>
            </a:pPr>
            <a:r>
              <a:rPr sz="1067" b="1" dirty="0">
                <a:solidFill>
                  <a:srgbClr val="453536"/>
                </a:solidFill>
                <a:latin typeface="Arial" panose="020B0604020202020204" pitchFamily="34" charset="0"/>
                <a:cs typeface="Arial" panose="020B0604020202020204" pitchFamily="34" charset="0"/>
              </a:rPr>
              <a:t>PAR </a:t>
            </a:r>
            <a:r>
              <a:rPr lang="fr-FR" sz="1067" b="1" dirty="0">
                <a:solidFill>
                  <a:srgbClr val="453536"/>
                </a:solidFill>
                <a:latin typeface="Arial" panose="020B0604020202020204" pitchFamily="34" charset="0"/>
                <a:cs typeface="Arial" panose="020B0604020202020204" pitchFamily="34" charset="0"/>
              </a:rPr>
              <a:t>L’ENTREPRISE A L’EXPERT</a:t>
            </a:r>
            <a:endParaRPr sz="1067" dirty="0">
              <a:solidFill>
                <a:srgbClr val="786E64"/>
              </a:solidFill>
              <a:latin typeface="Arial" panose="020B0604020202020204" pitchFamily="34" charset="0"/>
              <a:cs typeface="Arial" panose="020B0604020202020204" pitchFamily="34" charset="0"/>
            </a:endParaRPr>
          </a:p>
        </p:txBody>
      </p:sp>
      <p:pic>
        <p:nvPicPr>
          <p:cNvPr id="21" name="object 32">
            <a:extLst>
              <a:ext uri="{FF2B5EF4-FFF2-40B4-BE49-F238E27FC236}">
                <a16:creationId xmlns:a16="http://schemas.microsoft.com/office/drawing/2014/main" id="{C2924227-8F7A-EA34-3687-AAA021A917B3}"/>
              </a:ext>
            </a:extLst>
          </p:cNvPr>
          <p:cNvPicPr/>
          <p:nvPr/>
        </p:nvPicPr>
        <p:blipFill>
          <a:blip r:embed="rId7" cstate="print">
            <a:duotone>
              <a:schemeClr val="accent6">
                <a:shade val="45000"/>
                <a:satMod val="135000"/>
              </a:schemeClr>
              <a:prstClr val="white"/>
            </a:duotone>
          </a:blip>
          <a:stretch>
            <a:fillRect/>
          </a:stretch>
        </p:blipFill>
        <p:spPr>
          <a:xfrm>
            <a:off x="7557342" y="3100855"/>
            <a:ext cx="627967" cy="641052"/>
          </a:xfrm>
          <a:prstGeom prst="rect">
            <a:avLst/>
          </a:prstGeom>
        </p:spPr>
      </p:pic>
      <p:sp>
        <p:nvSpPr>
          <p:cNvPr id="26" name="object 22">
            <a:extLst>
              <a:ext uri="{FF2B5EF4-FFF2-40B4-BE49-F238E27FC236}">
                <a16:creationId xmlns:a16="http://schemas.microsoft.com/office/drawing/2014/main" id="{22C848DC-2B40-B63A-92A0-DF90DF7453EB}"/>
              </a:ext>
            </a:extLst>
          </p:cNvPr>
          <p:cNvSpPr/>
          <p:nvPr/>
        </p:nvSpPr>
        <p:spPr>
          <a:xfrm>
            <a:off x="7557342" y="3106245"/>
            <a:ext cx="625055" cy="625055"/>
          </a:xfrm>
          <a:custGeom>
            <a:avLst/>
            <a:gdLst/>
            <a:ahLst/>
            <a:cxnLst/>
            <a:rect l="l" t="t" r="r" b="b"/>
            <a:pathLst>
              <a:path w="464185" h="464184">
                <a:moveTo>
                  <a:pt x="231902" y="0"/>
                </a:moveTo>
                <a:lnTo>
                  <a:pt x="185164" y="4711"/>
                </a:lnTo>
                <a:lnTo>
                  <a:pt x="141633" y="18225"/>
                </a:lnTo>
                <a:lnTo>
                  <a:pt x="102241" y="39607"/>
                </a:lnTo>
                <a:lnTo>
                  <a:pt x="67921" y="67925"/>
                </a:lnTo>
                <a:lnTo>
                  <a:pt x="39604" y="102247"/>
                </a:lnTo>
                <a:lnTo>
                  <a:pt x="18223" y="141639"/>
                </a:lnTo>
                <a:lnTo>
                  <a:pt x="4711" y="185168"/>
                </a:lnTo>
                <a:lnTo>
                  <a:pt x="0" y="231901"/>
                </a:lnTo>
                <a:lnTo>
                  <a:pt x="4711" y="278639"/>
                </a:lnTo>
                <a:lnTo>
                  <a:pt x="18223" y="322170"/>
                </a:lnTo>
                <a:lnTo>
                  <a:pt x="39604" y="361562"/>
                </a:lnTo>
                <a:lnTo>
                  <a:pt x="67921" y="395882"/>
                </a:lnTo>
                <a:lnTo>
                  <a:pt x="102241" y="424199"/>
                </a:lnTo>
                <a:lnTo>
                  <a:pt x="141633" y="445580"/>
                </a:lnTo>
                <a:lnTo>
                  <a:pt x="185164" y="459092"/>
                </a:lnTo>
                <a:lnTo>
                  <a:pt x="231902" y="463803"/>
                </a:lnTo>
                <a:lnTo>
                  <a:pt x="278639" y="459092"/>
                </a:lnTo>
                <a:lnTo>
                  <a:pt x="322170" y="445580"/>
                </a:lnTo>
                <a:lnTo>
                  <a:pt x="361562" y="424199"/>
                </a:lnTo>
                <a:lnTo>
                  <a:pt x="395882" y="395882"/>
                </a:lnTo>
                <a:lnTo>
                  <a:pt x="424199" y="361562"/>
                </a:lnTo>
                <a:lnTo>
                  <a:pt x="445580" y="322170"/>
                </a:lnTo>
                <a:lnTo>
                  <a:pt x="459092" y="278639"/>
                </a:lnTo>
                <a:lnTo>
                  <a:pt x="463804" y="231901"/>
                </a:lnTo>
                <a:lnTo>
                  <a:pt x="459092" y="185168"/>
                </a:lnTo>
                <a:lnTo>
                  <a:pt x="445580" y="141639"/>
                </a:lnTo>
                <a:lnTo>
                  <a:pt x="424199" y="102247"/>
                </a:lnTo>
                <a:lnTo>
                  <a:pt x="395882" y="67925"/>
                </a:lnTo>
                <a:lnTo>
                  <a:pt x="361562" y="39607"/>
                </a:lnTo>
                <a:lnTo>
                  <a:pt x="322170" y="18225"/>
                </a:lnTo>
                <a:lnTo>
                  <a:pt x="278639" y="4711"/>
                </a:lnTo>
                <a:lnTo>
                  <a:pt x="231902" y="0"/>
                </a:lnTo>
                <a:close/>
              </a:path>
            </a:pathLst>
          </a:custGeom>
          <a:noFill/>
          <a:ln w="19050">
            <a:solidFill>
              <a:srgbClr val="002060"/>
            </a:solidFill>
          </a:ln>
        </p:spPr>
        <p:txBody>
          <a:bodyPr wrap="square" lIns="0" tIns="0" rIns="0" bIns="0" rtlCol="0"/>
          <a:lstStyle/>
          <a:p>
            <a:pPr defTabSz="1219170"/>
            <a:endParaRPr sz="2400">
              <a:solidFill>
                <a:srgbClr val="786E64"/>
              </a:solidFill>
              <a:latin typeface="Arial"/>
            </a:endParaRPr>
          </a:p>
        </p:txBody>
      </p:sp>
    </p:spTree>
    <p:extLst>
      <p:ext uri="{BB962C8B-B14F-4D97-AF65-F5344CB8AC3E}">
        <p14:creationId xmlns:p14="http://schemas.microsoft.com/office/powerpoint/2010/main" val="301781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372C16-5D56-F6A5-8802-B01B3ECCF9CA}"/>
              </a:ext>
            </a:extLst>
          </p:cNvPr>
          <p:cNvSpPr/>
          <p:nvPr/>
        </p:nvSpPr>
        <p:spPr>
          <a:xfrm>
            <a:off x="5357460" y="3063389"/>
            <a:ext cx="1477079" cy="7312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bg1"/>
                </a:solidFill>
              </a:rPr>
              <a:t>Logo prestataire</a:t>
            </a:r>
          </a:p>
        </p:txBody>
      </p:sp>
    </p:spTree>
    <p:extLst>
      <p:ext uri="{BB962C8B-B14F-4D97-AF65-F5344CB8AC3E}">
        <p14:creationId xmlns:p14="http://schemas.microsoft.com/office/powerpoint/2010/main" val="1450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03D0FF5-7804-5728-6BE9-D7506BBFE7CC}"/>
              </a:ext>
            </a:extLst>
          </p:cNvPr>
          <p:cNvGrpSpPr/>
          <p:nvPr/>
        </p:nvGrpSpPr>
        <p:grpSpPr>
          <a:xfrm>
            <a:off x="5597651" y="160524"/>
            <a:ext cx="5400600" cy="6545076"/>
            <a:chOff x="5447928" y="1052514"/>
            <a:chExt cx="5400600" cy="6140648"/>
          </a:xfrm>
        </p:grpSpPr>
        <p:sp>
          <p:nvSpPr>
            <p:cNvPr id="3" name="Rectangle : coins arrondis 2">
              <a:extLst>
                <a:ext uri="{FF2B5EF4-FFF2-40B4-BE49-F238E27FC236}">
                  <a16:creationId xmlns:a16="http://schemas.microsoft.com/office/drawing/2014/main" id="{8F241553-7382-3CAA-F6A5-D278FC10D6EE}"/>
                </a:ext>
              </a:extLst>
            </p:cNvPr>
            <p:cNvSpPr/>
            <p:nvPr/>
          </p:nvSpPr>
          <p:spPr>
            <a:xfrm>
              <a:off x="5462616" y="1052514"/>
              <a:ext cx="397307" cy="6140648"/>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spc="300">
                <a:solidFill>
                  <a:schemeClr val="bg1"/>
                </a:solidFill>
              </a:endParaRPr>
            </a:p>
          </p:txBody>
        </p:sp>
        <p:grpSp>
          <p:nvGrpSpPr>
            <p:cNvPr id="9" name="Groupe 8">
              <a:extLst>
                <a:ext uri="{FF2B5EF4-FFF2-40B4-BE49-F238E27FC236}">
                  <a16:creationId xmlns:a16="http://schemas.microsoft.com/office/drawing/2014/main" id="{6E8F27EF-1A6A-E9D4-5219-364E6EE94C47}"/>
                </a:ext>
              </a:extLst>
            </p:cNvPr>
            <p:cNvGrpSpPr/>
            <p:nvPr/>
          </p:nvGrpSpPr>
          <p:grpSpPr>
            <a:xfrm>
              <a:off x="5447928" y="1188559"/>
              <a:ext cx="5400600" cy="3681210"/>
              <a:chOff x="5447928" y="1178471"/>
              <a:chExt cx="5400600" cy="3681210"/>
            </a:xfrm>
          </p:grpSpPr>
          <p:sp>
            <p:nvSpPr>
              <p:cNvPr id="10" name="ZoneTexte 9">
                <a:extLst>
                  <a:ext uri="{FF2B5EF4-FFF2-40B4-BE49-F238E27FC236}">
                    <a16:creationId xmlns:a16="http://schemas.microsoft.com/office/drawing/2014/main" id="{3B0BB358-F1D3-CEF2-4818-2EE685A57C12}"/>
                  </a:ext>
                </a:extLst>
              </p:cNvPr>
              <p:cNvSpPr txBox="1"/>
              <p:nvPr/>
            </p:nvSpPr>
            <p:spPr>
              <a:xfrm>
                <a:off x="5447928" y="3506356"/>
                <a:ext cx="5400600" cy="576000"/>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dirty="0"/>
                  <a:t>PRESENTATION DE L’EXPERT INTERVENANT</a:t>
                </a:r>
              </a:p>
            </p:txBody>
          </p:sp>
          <p:sp>
            <p:nvSpPr>
              <p:cNvPr id="11" name="ZoneTexte 10">
                <a:extLst>
                  <a:ext uri="{FF2B5EF4-FFF2-40B4-BE49-F238E27FC236}">
                    <a16:creationId xmlns:a16="http://schemas.microsoft.com/office/drawing/2014/main" id="{AF7B0050-285C-7E66-993D-7B1BEFE4B9DE}"/>
                  </a:ext>
                </a:extLst>
              </p:cNvPr>
              <p:cNvSpPr txBox="1"/>
              <p:nvPr/>
            </p:nvSpPr>
            <p:spPr>
              <a:xfrm>
                <a:off x="5447928" y="1178471"/>
                <a:ext cx="5400600" cy="576000"/>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RAPPEL DU CAHIER DES CHARGES</a:t>
                </a:r>
              </a:p>
            </p:txBody>
          </p:sp>
          <p:sp>
            <p:nvSpPr>
              <p:cNvPr id="12" name="ZoneTexte 11">
                <a:extLst>
                  <a:ext uri="{FF2B5EF4-FFF2-40B4-BE49-F238E27FC236}">
                    <a16:creationId xmlns:a16="http://schemas.microsoft.com/office/drawing/2014/main" id="{52E4EA76-E3DD-B9C7-BA26-42AD88E9D0EB}"/>
                  </a:ext>
                </a:extLst>
              </p:cNvPr>
              <p:cNvSpPr txBox="1"/>
              <p:nvPr/>
            </p:nvSpPr>
            <p:spPr>
              <a:xfrm>
                <a:off x="5447928" y="1951707"/>
                <a:ext cx="5400600" cy="576000"/>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CONTEXTE &amp; OBJECTIFS DE L'ENTREPRISE</a:t>
                </a:r>
              </a:p>
            </p:txBody>
          </p:sp>
          <p:sp>
            <p:nvSpPr>
              <p:cNvPr id="14" name="ZoneTexte 13">
                <a:extLst>
                  <a:ext uri="{FF2B5EF4-FFF2-40B4-BE49-F238E27FC236}">
                    <a16:creationId xmlns:a16="http://schemas.microsoft.com/office/drawing/2014/main" id="{E4D85CE8-AC77-91B4-6D3B-24ED541DA014}"/>
                  </a:ext>
                </a:extLst>
              </p:cNvPr>
              <p:cNvSpPr txBox="1"/>
              <p:nvPr/>
            </p:nvSpPr>
            <p:spPr>
              <a:xfrm>
                <a:off x="5447928" y="2729032"/>
                <a:ext cx="5400600" cy="576000"/>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endParaRPr lang="fr-FR" dirty="0"/>
              </a:p>
              <a:p>
                <a:r>
                  <a:rPr lang="fr-FR" dirty="0"/>
                  <a:t>ORGANISATION ET PLANNING DE LA DÉMARCHE</a:t>
                </a:r>
              </a:p>
              <a:p>
                <a:pPr marL="0" indent="0">
                  <a:buNone/>
                </a:pPr>
                <a:endParaRPr lang="fr-FR" dirty="0"/>
              </a:p>
            </p:txBody>
          </p:sp>
          <p:sp>
            <p:nvSpPr>
              <p:cNvPr id="17" name="ZoneTexte 16">
                <a:extLst>
                  <a:ext uri="{FF2B5EF4-FFF2-40B4-BE49-F238E27FC236}">
                    <a16:creationId xmlns:a16="http://schemas.microsoft.com/office/drawing/2014/main" id="{53C26B2E-5F02-0088-C592-03849D490EAC}"/>
                  </a:ext>
                </a:extLst>
              </p:cNvPr>
              <p:cNvSpPr txBox="1"/>
              <p:nvPr/>
            </p:nvSpPr>
            <p:spPr>
              <a:xfrm>
                <a:off x="5447928" y="4283681"/>
                <a:ext cx="5400600" cy="576000"/>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PROPOSITION FINANCIÈRE</a:t>
                </a:r>
              </a:p>
            </p:txBody>
          </p:sp>
        </p:grpSp>
      </p:grpSp>
      <p:sp>
        <p:nvSpPr>
          <p:cNvPr id="4" name="ZoneTexte 3">
            <a:extLst>
              <a:ext uri="{FF2B5EF4-FFF2-40B4-BE49-F238E27FC236}">
                <a16:creationId xmlns:a16="http://schemas.microsoft.com/office/drawing/2014/main" id="{6801EC02-2E04-153B-A979-B77DCEF09CF1}"/>
              </a:ext>
            </a:extLst>
          </p:cNvPr>
          <p:cNvSpPr txBox="1"/>
          <p:nvPr/>
        </p:nvSpPr>
        <p:spPr>
          <a:xfrm>
            <a:off x="5597651" y="4443771"/>
            <a:ext cx="5400600" cy="575999"/>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dirty="0"/>
              <a:t>SIGNATURE DE LA PRÉSENTE PROPOSITION</a:t>
            </a:r>
          </a:p>
        </p:txBody>
      </p:sp>
      <p:sp>
        <p:nvSpPr>
          <p:cNvPr id="5" name="ZoneTexte 4">
            <a:extLst>
              <a:ext uri="{FF2B5EF4-FFF2-40B4-BE49-F238E27FC236}">
                <a16:creationId xmlns:a16="http://schemas.microsoft.com/office/drawing/2014/main" id="{BA52DBC6-F150-5D68-A617-7F3A805B7A62}"/>
              </a:ext>
            </a:extLst>
          </p:cNvPr>
          <p:cNvSpPr txBox="1"/>
          <p:nvPr/>
        </p:nvSpPr>
        <p:spPr>
          <a:xfrm>
            <a:off x="5597651" y="5234354"/>
            <a:ext cx="5400600" cy="575999"/>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dirty="0"/>
              <a:t>CLÔTURE DU DIAG</a:t>
            </a:r>
          </a:p>
        </p:txBody>
      </p:sp>
      <p:sp>
        <p:nvSpPr>
          <p:cNvPr id="6" name="ZoneTexte 5">
            <a:extLst>
              <a:ext uri="{FF2B5EF4-FFF2-40B4-BE49-F238E27FC236}">
                <a16:creationId xmlns:a16="http://schemas.microsoft.com/office/drawing/2014/main" id="{7CDF80AC-5145-DCE2-A310-F248EB0AC4D0}"/>
              </a:ext>
            </a:extLst>
          </p:cNvPr>
          <p:cNvSpPr txBox="1"/>
          <p:nvPr/>
        </p:nvSpPr>
        <p:spPr>
          <a:xfrm>
            <a:off x="5597651" y="5968654"/>
            <a:ext cx="5400600" cy="575999"/>
          </a:xfrm>
          <a:prstGeom prst="rect">
            <a:avLst/>
          </a:prstGeom>
          <a:solidFill>
            <a:schemeClr val="bg1">
              <a:lumMod val="95000"/>
            </a:schemeClr>
          </a:solidFill>
          <a:ln w="19050">
            <a:noFill/>
          </a:ln>
        </p:spPr>
        <p:txBody>
          <a:bodyPr lIns="91440" tIns="45720" rIns="91440" bIns="45720" anchor="ctr"/>
          <a:lstStyle>
            <a:defPPr>
              <a:defRPr lang="fr-FR"/>
            </a:defPPr>
            <a:lvl1pPr marL="720725" indent="-720725">
              <a:lnSpc>
                <a:spcPct val="110000"/>
              </a:lnSpc>
              <a:spcBef>
                <a:spcPts val="0"/>
              </a:spcBef>
              <a:spcAft>
                <a:spcPts val="0"/>
              </a:spcAft>
              <a:buClr>
                <a:srgbClr val="002060"/>
              </a:buClr>
              <a:buFont typeface="Wingdings" panose="05000000000000000000" pitchFamily="2" charset="2"/>
              <a:buChar char="è"/>
              <a:defRPr sz="1400" b="1">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dirty="0"/>
              <a:t>PROCHAINES ÉTAPES</a:t>
            </a:r>
          </a:p>
        </p:txBody>
      </p:sp>
    </p:spTree>
    <p:extLst>
      <p:ext uri="{BB962C8B-B14F-4D97-AF65-F5344CB8AC3E}">
        <p14:creationId xmlns:p14="http://schemas.microsoft.com/office/powerpoint/2010/main" val="94998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solidFill>
                  <a:srgbClr val="002060"/>
                </a:solidFill>
              </a:rPr>
              <a:t>RAPPEL DU CAHIER DES CHARGES (1/2)</a:t>
            </a:r>
          </a:p>
        </p:txBody>
      </p:sp>
      <p:grpSp>
        <p:nvGrpSpPr>
          <p:cNvPr id="49" name="Groupe 48">
            <a:extLst>
              <a:ext uri="{FF2B5EF4-FFF2-40B4-BE49-F238E27FC236}">
                <a16:creationId xmlns:a16="http://schemas.microsoft.com/office/drawing/2014/main" id="{A7C475CC-14AE-B80C-31B6-D3D10EEC3008}"/>
              </a:ext>
            </a:extLst>
          </p:cNvPr>
          <p:cNvGrpSpPr/>
          <p:nvPr/>
        </p:nvGrpSpPr>
        <p:grpSpPr>
          <a:xfrm>
            <a:off x="398696" y="4650273"/>
            <a:ext cx="5761950" cy="1419762"/>
            <a:chOff x="450791" y="5449524"/>
            <a:chExt cx="5761950" cy="1419762"/>
          </a:xfrm>
        </p:grpSpPr>
        <p:sp>
          <p:nvSpPr>
            <p:cNvPr id="23" name="ZoneTexte 22">
              <a:extLst>
                <a:ext uri="{FF2B5EF4-FFF2-40B4-BE49-F238E27FC236}">
                  <a16:creationId xmlns:a16="http://schemas.microsoft.com/office/drawing/2014/main" id="{8111000D-6024-8783-B0CE-C58FFA243EF9}"/>
                </a:ext>
              </a:extLst>
            </p:cNvPr>
            <p:cNvSpPr txBox="1"/>
            <p:nvPr/>
          </p:nvSpPr>
          <p:spPr>
            <a:xfrm>
              <a:off x="810791" y="5842232"/>
              <a:ext cx="5401950" cy="1027054"/>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717550" indent="-358775">
                <a:buClr>
                  <a:srgbClr val="002060"/>
                </a:buClr>
              </a:pPr>
              <a:r>
                <a:rPr lang="fr-FR" sz="1200" b="1" dirty="0">
                  <a:solidFill>
                    <a:srgbClr val="4F403F"/>
                  </a:solidFill>
                </a:rPr>
                <a:t>Environ 10 jours hommes de prestation maximum dans un délai de réalisation de 8 mois maximum</a:t>
              </a:r>
            </a:p>
          </p:txBody>
        </p:sp>
        <p:sp>
          <p:nvSpPr>
            <p:cNvPr id="48" name="Rectangle 47">
              <a:extLst>
                <a:ext uri="{FF2B5EF4-FFF2-40B4-BE49-F238E27FC236}">
                  <a16:creationId xmlns:a16="http://schemas.microsoft.com/office/drawing/2014/main" id="{398E4702-5B09-E104-258F-41C18ACFF7A9}"/>
                </a:ext>
              </a:extLst>
            </p:cNvPr>
            <p:cNvSpPr/>
            <p:nvPr/>
          </p:nvSpPr>
          <p:spPr>
            <a:xfrm>
              <a:off x="810791" y="5449524"/>
              <a:ext cx="5392425" cy="38857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400" b="1" cap="all" spc="300">
                  <a:solidFill>
                    <a:schemeClr val="bg1"/>
                  </a:solidFill>
                </a:rPr>
                <a:t>CHARGE ET Durée</a:t>
              </a:r>
            </a:p>
          </p:txBody>
        </p:sp>
        <p:pic>
          <p:nvPicPr>
            <p:cNvPr id="2" name="Image 1">
              <a:extLst>
                <a:ext uri="{FF2B5EF4-FFF2-40B4-BE49-F238E27FC236}">
                  <a16:creationId xmlns:a16="http://schemas.microsoft.com/office/drawing/2014/main" id="{F7FCD9BC-6DDD-7272-45E0-90E06D826E7F}"/>
                </a:ext>
              </a:extLst>
            </p:cNvPr>
            <p:cNvPicPr>
              <a:picLocks noChangeAspect="1"/>
            </p:cNvPicPr>
            <p:nvPr/>
          </p:nvPicPr>
          <p:blipFill>
            <a:blip r:embed="rId3"/>
            <a:stretch>
              <a:fillRect/>
            </a:stretch>
          </p:blipFill>
          <p:spPr>
            <a:xfrm>
              <a:off x="450791" y="5449524"/>
              <a:ext cx="720000" cy="720000"/>
            </a:xfrm>
            <a:prstGeom prst="ellipse">
              <a:avLst/>
            </a:prstGeom>
          </p:spPr>
        </p:pic>
      </p:grpSp>
      <p:sp>
        <p:nvSpPr>
          <p:cNvPr id="70" name="Rectangle 69">
            <a:extLst>
              <a:ext uri="{FF2B5EF4-FFF2-40B4-BE49-F238E27FC236}">
                <a16:creationId xmlns:a16="http://schemas.microsoft.com/office/drawing/2014/main" id="{E0AC2462-1FE8-442C-730D-6758A03DBFF2}"/>
              </a:ext>
            </a:extLst>
          </p:cNvPr>
          <p:cNvSpPr/>
          <p:nvPr/>
        </p:nvSpPr>
        <p:spPr>
          <a:xfrm>
            <a:off x="746003" y="1155766"/>
            <a:ext cx="5398440" cy="37523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PÉRIMÈTRE</a:t>
            </a:r>
          </a:p>
        </p:txBody>
      </p:sp>
      <p:grpSp>
        <p:nvGrpSpPr>
          <p:cNvPr id="12" name="Groupe 11">
            <a:extLst>
              <a:ext uri="{FF2B5EF4-FFF2-40B4-BE49-F238E27FC236}">
                <a16:creationId xmlns:a16="http://schemas.microsoft.com/office/drawing/2014/main" id="{C5ABC021-549B-58B4-F041-1F8481810674}"/>
              </a:ext>
            </a:extLst>
          </p:cNvPr>
          <p:cNvGrpSpPr/>
          <p:nvPr/>
        </p:nvGrpSpPr>
        <p:grpSpPr>
          <a:xfrm>
            <a:off x="6389984" y="4036088"/>
            <a:ext cx="5346016" cy="2128878"/>
            <a:chOff x="658717" y="4709048"/>
            <a:chExt cx="5346016" cy="2128878"/>
          </a:xfrm>
        </p:grpSpPr>
        <p:grpSp>
          <p:nvGrpSpPr>
            <p:cNvPr id="62" name="Groupe 61">
              <a:extLst>
                <a:ext uri="{FF2B5EF4-FFF2-40B4-BE49-F238E27FC236}">
                  <a16:creationId xmlns:a16="http://schemas.microsoft.com/office/drawing/2014/main" id="{B0439FBF-A770-6F13-0639-F83944525867}"/>
                </a:ext>
              </a:extLst>
            </p:cNvPr>
            <p:cNvGrpSpPr/>
            <p:nvPr/>
          </p:nvGrpSpPr>
          <p:grpSpPr>
            <a:xfrm>
              <a:off x="906492" y="4709048"/>
              <a:ext cx="5098241" cy="2128878"/>
              <a:chOff x="705077" y="5076021"/>
              <a:chExt cx="5098241" cy="2128878"/>
            </a:xfrm>
          </p:grpSpPr>
          <p:sp>
            <p:nvSpPr>
              <p:cNvPr id="64" name="ZoneTexte 63">
                <a:extLst>
                  <a:ext uri="{FF2B5EF4-FFF2-40B4-BE49-F238E27FC236}">
                    <a16:creationId xmlns:a16="http://schemas.microsoft.com/office/drawing/2014/main" id="{626D927F-34F3-E315-1CC9-1FFAD39925B3}"/>
                  </a:ext>
                </a:extLst>
              </p:cNvPr>
              <p:cNvSpPr txBox="1"/>
              <p:nvPr/>
            </p:nvSpPr>
            <p:spPr>
              <a:xfrm>
                <a:off x="705077" y="5615513"/>
                <a:ext cx="5068294" cy="1589386"/>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359410" fontAlgn="base">
                  <a:lnSpc>
                    <a:spcPct val="100000"/>
                  </a:lnSpc>
                  <a:spcBef>
                    <a:spcPts val="1200"/>
                  </a:spcBef>
                  <a:buClr>
                    <a:srgbClr val="002060"/>
                  </a:buClr>
                  <a:buFont typeface="Wingdings" panose="05000000000000000000" pitchFamily="2" charset="2"/>
                  <a:buChar char="q"/>
                </a:pPr>
                <a:endParaRPr lang="fr-FR" sz="1200" b="1" dirty="0">
                  <a:solidFill>
                    <a:srgbClr val="4F403F"/>
                  </a:solidFill>
                </a:endParaRPr>
              </a:p>
              <a:p>
                <a:pPr marL="717550" indent="-358775">
                  <a:buClr>
                    <a:srgbClr val="002060"/>
                  </a:buClr>
                </a:pPr>
                <a:r>
                  <a:rPr lang="fr-FR" sz="1200" b="1" dirty="0">
                    <a:solidFill>
                      <a:srgbClr val="4F403F"/>
                    </a:solidFill>
                  </a:rPr>
                  <a:t>Montant maximum de 13 000€ HT </a:t>
                </a:r>
                <a:r>
                  <a:rPr lang="fr-FR" sz="1200" dirty="0">
                    <a:solidFill>
                      <a:srgbClr val="4F403F"/>
                    </a:solidFill>
                  </a:rPr>
                  <a:t>avec une prise en charge de 50% du montant total par Bpifrance, par règlement direct à l’expert* en fin de prestation.</a:t>
                </a:r>
              </a:p>
              <a:p>
                <a:pPr indent="0">
                  <a:lnSpc>
                    <a:spcPct val="100000"/>
                  </a:lnSpc>
                  <a:spcBef>
                    <a:spcPts val="1200"/>
                  </a:spcBef>
                  <a:buNone/>
                </a:pPr>
                <a:r>
                  <a:rPr lang="fr-FR" sz="1200" b="1" dirty="0">
                    <a:solidFill>
                      <a:srgbClr val="4F403F"/>
                    </a:solidFill>
                  </a:rPr>
                  <a:t>     </a:t>
                </a:r>
                <a:endParaRPr lang="en-US" sz="1200" dirty="0">
                  <a:solidFill>
                    <a:srgbClr val="4F403F"/>
                  </a:solidFill>
                  <a:cs typeface="Arial"/>
                </a:endParaRPr>
              </a:p>
            </p:txBody>
          </p:sp>
          <p:sp>
            <p:nvSpPr>
              <p:cNvPr id="65" name="Rectangle 64">
                <a:extLst>
                  <a:ext uri="{FF2B5EF4-FFF2-40B4-BE49-F238E27FC236}">
                    <a16:creationId xmlns:a16="http://schemas.microsoft.com/office/drawing/2014/main" id="{AAA1E2A8-755E-4970-7E54-F9D3F541F45E}"/>
                  </a:ext>
                </a:extLst>
              </p:cNvPr>
              <p:cNvSpPr/>
              <p:nvPr/>
            </p:nvSpPr>
            <p:spPr>
              <a:xfrm>
                <a:off x="817302" y="5076021"/>
                <a:ext cx="4986016" cy="59863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CONDITIONS FINANCIÈRES</a:t>
                </a:r>
                <a:endParaRPr lang="fr-FR" sz="1400" b="1">
                  <a:solidFill>
                    <a:schemeClr val="bg1"/>
                  </a:solidFill>
                </a:endParaRPr>
              </a:p>
            </p:txBody>
          </p:sp>
        </p:grpSp>
        <p:grpSp>
          <p:nvGrpSpPr>
            <p:cNvPr id="76" name="Groupe 75">
              <a:extLst>
                <a:ext uri="{FF2B5EF4-FFF2-40B4-BE49-F238E27FC236}">
                  <a16:creationId xmlns:a16="http://schemas.microsoft.com/office/drawing/2014/main" id="{68D908F8-0FAF-470A-9A05-56A654595E8E}"/>
                </a:ext>
              </a:extLst>
            </p:cNvPr>
            <p:cNvGrpSpPr/>
            <p:nvPr/>
          </p:nvGrpSpPr>
          <p:grpSpPr>
            <a:xfrm>
              <a:off x="658717" y="4731669"/>
              <a:ext cx="720000" cy="720000"/>
              <a:chOff x="6290590" y="5048360"/>
              <a:chExt cx="720000" cy="720000"/>
            </a:xfrm>
          </p:grpSpPr>
          <p:pic>
            <p:nvPicPr>
              <p:cNvPr id="73" name="Image 72">
                <a:extLst>
                  <a:ext uri="{FF2B5EF4-FFF2-40B4-BE49-F238E27FC236}">
                    <a16:creationId xmlns:a16="http://schemas.microsoft.com/office/drawing/2014/main" id="{09D969FE-4849-D8EF-F50E-454DA8B60DF0}"/>
                  </a:ext>
                </a:extLst>
              </p:cNvPr>
              <p:cNvPicPr>
                <a:picLocks noChangeAspect="1"/>
              </p:cNvPicPr>
              <p:nvPr/>
            </p:nvPicPr>
            <p:blipFill>
              <a:blip r:embed="rId3"/>
              <a:stretch>
                <a:fillRect/>
              </a:stretch>
            </p:blipFill>
            <p:spPr>
              <a:xfrm>
                <a:off x="6290590" y="5048360"/>
                <a:ext cx="720000" cy="720000"/>
              </a:xfrm>
              <a:prstGeom prst="ellipse">
                <a:avLst/>
              </a:prstGeom>
            </p:spPr>
          </p:pic>
          <p:sp>
            <p:nvSpPr>
              <p:cNvPr id="74" name="Ellipse 73">
                <a:extLst>
                  <a:ext uri="{FF2B5EF4-FFF2-40B4-BE49-F238E27FC236}">
                    <a16:creationId xmlns:a16="http://schemas.microsoft.com/office/drawing/2014/main" id="{1D128101-3DC4-9B61-2D6F-4B749BFBB759}"/>
                  </a:ext>
                </a:extLst>
              </p:cNvPr>
              <p:cNvSpPr/>
              <p:nvPr/>
            </p:nvSpPr>
            <p:spPr>
              <a:xfrm>
                <a:off x="6344575" y="5122339"/>
                <a:ext cx="576064" cy="566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5" name="ZoneTexte 74">
                <a:extLst>
                  <a:ext uri="{FF2B5EF4-FFF2-40B4-BE49-F238E27FC236}">
                    <a16:creationId xmlns:a16="http://schemas.microsoft.com/office/drawing/2014/main" id="{721D25C4-1FAA-D544-5BDF-3C923492E456}"/>
                  </a:ext>
                </a:extLst>
              </p:cNvPr>
              <p:cNvSpPr txBox="1"/>
              <p:nvPr/>
            </p:nvSpPr>
            <p:spPr>
              <a:xfrm>
                <a:off x="6546969" y="5122339"/>
                <a:ext cx="144016" cy="584775"/>
              </a:xfrm>
              <a:prstGeom prst="rect">
                <a:avLst/>
              </a:prstGeom>
              <a:noFill/>
            </p:spPr>
            <p:txBody>
              <a:bodyPr wrap="square" rtlCol="0">
                <a:spAutoFit/>
              </a:bodyPr>
              <a:lstStyle/>
              <a:p>
                <a:pPr algn="ctr"/>
                <a:r>
                  <a:rPr lang="fr-FR" sz="3200">
                    <a:solidFill>
                      <a:srgbClr val="4F403F"/>
                    </a:solidFill>
                  </a:rPr>
                  <a:t>€</a:t>
                </a:r>
              </a:p>
            </p:txBody>
          </p:sp>
        </p:grpSp>
      </p:grpSp>
      <p:grpSp>
        <p:nvGrpSpPr>
          <p:cNvPr id="3" name="Groupe 2">
            <a:extLst>
              <a:ext uri="{FF2B5EF4-FFF2-40B4-BE49-F238E27FC236}">
                <a16:creationId xmlns:a16="http://schemas.microsoft.com/office/drawing/2014/main" id="{E8169143-821E-4D73-BC57-6B371AC31FD7}"/>
              </a:ext>
            </a:extLst>
          </p:cNvPr>
          <p:cNvGrpSpPr/>
          <p:nvPr/>
        </p:nvGrpSpPr>
        <p:grpSpPr>
          <a:xfrm>
            <a:off x="6335999" y="1158506"/>
            <a:ext cx="5400001" cy="2726757"/>
            <a:chOff x="6238971" y="1196752"/>
            <a:chExt cx="5400001" cy="2726757"/>
          </a:xfrm>
        </p:grpSpPr>
        <p:grpSp>
          <p:nvGrpSpPr>
            <p:cNvPr id="36" name="Groupe 35">
              <a:extLst>
                <a:ext uri="{FF2B5EF4-FFF2-40B4-BE49-F238E27FC236}">
                  <a16:creationId xmlns:a16="http://schemas.microsoft.com/office/drawing/2014/main" id="{C86038CA-7C3B-2524-1A7D-55C3C7E29BD5}"/>
                </a:ext>
              </a:extLst>
            </p:cNvPr>
            <p:cNvGrpSpPr/>
            <p:nvPr/>
          </p:nvGrpSpPr>
          <p:grpSpPr>
            <a:xfrm>
              <a:off x="6238971" y="1196752"/>
              <a:ext cx="5400001" cy="2726757"/>
              <a:chOff x="450791" y="927720"/>
              <a:chExt cx="5400001" cy="2726757"/>
            </a:xfrm>
          </p:grpSpPr>
          <p:grpSp>
            <p:nvGrpSpPr>
              <p:cNvPr id="7" name="Groupe 6">
                <a:extLst>
                  <a:ext uri="{FF2B5EF4-FFF2-40B4-BE49-F238E27FC236}">
                    <a16:creationId xmlns:a16="http://schemas.microsoft.com/office/drawing/2014/main" id="{B58D36AC-BD7F-0DAD-8C7F-281B71546C62}"/>
                  </a:ext>
                </a:extLst>
              </p:cNvPr>
              <p:cNvGrpSpPr/>
              <p:nvPr/>
            </p:nvGrpSpPr>
            <p:grpSpPr>
              <a:xfrm>
                <a:off x="810792" y="927720"/>
                <a:ext cx="5040000" cy="2726757"/>
                <a:chOff x="6834332" y="797724"/>
                <a:chExt cx="4260637" cy="3181150"/>
              </a:xfrm>
            </p:grpSpPr>
            <p:sp>
              <p:nvSpPr>
                <p:cNvPr id="13" name="Rectangle 12">
                  <a:extLst>
                    <a:ext uri="{FF2B5EF4-FFF2-40B4-BE49-F238E27FC236}">
                      <a16:creationId xmlns:a16="http://schemas.microsoft.com/office/drawing/2014/main" id="{55013D8B-47C0-4721-E01E-BE48AF15D5B2}"/>
                    </a:ext>
                  </a:extLst>
                </p:cNvPr>
                <p:cNvSpPr/>
                <p:nvPr/>
              </p:nvSpPr>
              <p:spPr>
                <a:xfrm>
                  <a:off x="6834332" y="797724"/>
                  <a:ext cx="4260637" cy="661261"/>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BENEFICIAIRES </a:t>
                  </a:r>
                </a:p>
              </p:txBody>
            </p:sp>
            <p:sp>
              <p:nvSpPr>
                <p:cNvPr id="14" name="ZoneTexte 13">
                  <a:extLst>
                    <a:ext uri="{FF2B5EF4-FFF2-40B4-BE49-F238E27FC236}">
                      <a16:creationId xmlns:a16="http://schemas.microsoft.com/office/drawing/2014/main" id="{40D612F8-31DE-EFE9-6450-B9C6501D0789}"/>
                    </a:ext>
                  </a:extLst>
                </p:cNvPr>
                <p:cNvSpPr txBox="1"/>
                <p:nvPr/>
              </p:nvSpPr>
              <p:spPr>
                <a:xfrm>
                  <a:off x="6834332" y="1458985"/>
                  <a:ext cx="4260637" cy="2519889"/>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a:lnSpc>
                      <a:spcPct val="100000"/>
                    </a:lnSpc>
                    <a:spcBef>
                      <a:spcPts val="1200"/>
                    </a:spcBef>
                    <a:buClr>
                      <a:srgbClr val="002060"/>
                    </a:buClr>
                    <a:buFont typeface="Wingdings" panose="05000000000000000000" pitchFamily="2" charset="2"/>
                    <a:buChar char="q"/>
                  </a:pPr>
                  <a:r>
                    <a:rPr lang="fr-FR" sz="1200" b="1" dirty="0">
                      <a:solidFill>
                        <a:srgbClr val="4F403F"/>
                      </a:solidFill>
                    </a:rPr>
                    <a:t>PME ou ETI indépendantes &lt; 2000 salariés</a:t>
                  </a:r>
                </a:p>
                <a:p>
                  <a:pPr>
                    <a:lnSpc>
                      <a:spcPct val="100000"/>
                    </a:lnSpc>
                    <a:spcBef>
                      <a:spcPts val="1200"/>
                    </a:spcBef>
                    <a:buClr>
                      <a:srgbClr val="002060"/>
                    </a:buClr>
                    <a:buFont typeface="Wingdings" panose="05000000000000000000" pitchFamily="2" charset="2"/>
                    <a:buChar char="q"/>
                  </a:pPr>
                  <a:r>
                    <a:rPr lang="fr-FR" sz="1200" b="1" dirty="0">
                      <a:solidFill>
                        <a:srgbClr val="4F403F"/>
                      </a:solidFill>
                    </a:rPr>
                    <a:t>Ayant minimum 5 ans d’existence​</a:t>
                  </a:r>
                </a:p>
                <a:p>
                  <a:pPr>
                    <a:lnSpc>
                      <a:spcPct val="100000"/>
                    </a:lnSpc>
                    <a:spcBef>
                      <a:spcPts val="1200"/>
                    </a:spcBef>
                    <a:buClr>
                      <a:srgbClr val="002060"/>
                    </a:buClr>
                    <a:buFont typeface="Wingdings" panose="05000000000000000000" pitchFamily="2" charset="2"/>
                    <a:buChar char="q"/>
                  </a:pPr>
                  <a:r>
                    <a:rPr lang="fr-FR" sz="1200" b="1" dirty="0">
                      <a:solidFill>
                        <a:srgbClr val="4F403F"/>
                      </a:solidFill>
                    </a:rPr>
                    <a:t>Réalisant au minimum 1 250 000 € de chiffre d’affaires </a:t>
                  </a:r>
                </a:p>
                <a:p>
                  <a:pPr>
                    <a:lnSpc>
                      <a:spcPct val="100000"/>
                    </a:lnSpc>
                    <a:spcBef>
                      <a:spcPts val="1200"/>
                    </a:spcBef>
                    <a:buClr>
                      <a:srgbClr val="002060"/>
                    </a:buClr>
                    <a:buFont typeface="Wingdings" panose="05000000000000000000" pitchFamily="2" charset="2"/>
                    <a:buChar char="q"/>
                  </a:pPr>
                  <a:r>
                    <a:rPr lang="fr-FR" sz="1200" b="1" dirty="0">
                      <a:solidFill>
                        <a:srgbClr val="4F403F"/>
                      </a:solidFill>
                    </a:rPr>
                    <a:t>Sociétés souhaitant développer un projet innovant</a:t>
                  </a:r>
                  <a:endParaRPr lang="fr-FR" sz="1200" b="1" dirty="0">
                    <a:solidFill>
                      <a:srgbClr val="4F403F"/>
                    </a:solidFill>
                    <a:cs typeface="Arial"/>
                  </a:endParaRPr>
                </a:p>
                <a:p>
                  <a:pPr>
                    <a:lnSpc>
                      <a:spcPct val="100000"/>
                    </a:lnSpc>
                    <a:spcBef>
                      <a:spcPts val="1200"/>
                    </a:spcBef>
                    <a:buClr>
                      <a:srgbClr val="002060"/>
                    </a:buClr>
                    <a:buFont typeface="Wingdings" panose="05000000000000000000" pitchFamily="2" charset="2"/>
                    <a:buChar char="q"/>
                  </a:pPr>
                  <a:r>
                    <a:rPr lang="fr-FR" sz="1200" b="1" dirty="0">
                      <a:solidFill>
                        <a:srgbClr val="4F403F"/>
                      </a:solidFill>
                    </a:rPr>
                    <a:t>Sociétés immatriculées en France et/ou DROM-COM.</a:t>
                  </a:r>
                </a:p>
                <a:p>
                  <a:pPr>
                    <a:lnSpc>
                      <a:spcPct val="100000"/>
                    </a:lnSpc>
                    <a:spcBef>
                      <a:spcPts val="1200"/>
                    </a:spcBef>
                    <a:buClr>
                      <a:srgbClr val="002060"/>
                    </a:buClr>
                    <a:buFont typeface="Wingdings" panose="05000000000000000000" pitchFamily="2" charset="2"/>
                    <a:buChar char="q"/>
                  </a:pPr>
                  <a:r>
                    <a:rPr lang="fr-FR" sz="1200" b="1" dirty="0">
                      <a:solidFill>
                        <a:srgbClr val="4F403F"/>
                      </a:solidFill>
                      <a:cs typeface="Arial"/>
                    </a:rPr>
                    <a:t>Tous secteurs d'activité confondus</a:t>
                  </a:r>
                </a:p>
              </p:txBody>
            </p:sp>
          </p:grpSp>
          <p:grpSp>
            <p:nvGrpSpPr>
              <p:cNvPr id="34" name="Groupe 33">
                <a:extLst>
                  <a:ext uri="{FF2B5EF4-FFF2-40B4-BE49-F238E27FC236}">
                    <a16:creationId xmlns:a16="http://schemas.microsoft.com/office/drawing/2014/main" id="{D3FBAE1B-BF6A-8E78-8230-E81251537314}"/>
                  </a:ext>
                </a:extLst>
              </p:cNvPr>
              <p:cNvGrpSpPr/>
              <p:nvPr/>
            </p:nvGrpSpPr>
            <p:grpSpPr>
              <a:xfrm>
                <a:off x="450791" y="927720"/>
                <a:ext cx="720000" cy="720000"/>
                <a:chOff x="450791" y="916745"/>
                <a:chExt cx="720000" cy="720000"/>
              </a:xfrm>
            </p:grpSpPr>
            <p:pic>
              <p:nvPicPr>
                <p:cNvPr id="28" name="Image 27">
                  <a:extLst>
                    <a:ext uri="{FF2B5EF4-FFF2-40B4-BE49-F238E27FC236}">
                      <a16:creationId xmlns:a16="http://schemas.microsoft.com/office/drawing/2014/main" id="{05C6DB7D-905D-691E-F132-7749A84F3185}"/>
                    </a:ext>
                  </a:extLst>
                </p:cNvPr>
                <p:cNvPicPr>
                  <a:picLocks noChangeAspect="1"/>
                </p:cNvPicPr>
                <p:nvPr/>
              </p:nvPicPr>
              <p:blipFill>
                <a:blip r:embed="rId3"/>
                <a:stretch>
                  <a:fillRect/>
                </a:stretch>
              </p:blipFill>
              <p:spPr>
                <a:xfrm>
                  <a:off x="450791" y="916745"/>
                  <a:ext cx="720000" cy="720000"/>
                </a:xfrm>
                <a:prstGeom prst="ellipse">
                  <a:avLst/>
                </a:prstGeom>
              </p:spPr>
            </p:pic>
            <p:sp>
              <p:nvSpPr>
                <p:cNvPr id="29" name="Ellipse 28">
                  <a:extLst>
                    <a:ext uri="{FF2B5EF4-FFF2-40B4-BE49-F238E27FC236}">
                      <a16:creationId xmlns:a16="http://schemas.microsoft.com/office/drawing/2014/main" id="{FC0AECF9-DACF-D2DB-4598-D386C206F9C1}"/>
                    </a:ext>
                  </a:extLst>
                </p:cNvPr>
                <p:cNvSpPr/>
                <p:nvPr/>
              </p:nvSpPr>
              <p:spPr>
                <a:xfrm>
                  <a:off x="504776" y="1004317"/>
                  <a:ext cx="576064" cy="566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pic>
          <p:nvPicPr>
            <p:cNvPr id="22" name="Graphique 21" descr="Public cible avec un remplissage uni">
              <a:extLst>
                <a:ext uri="{FF2B5EF4-FFF2-40B4-BE49-F238E27FC236}">
                  <a16:creationId xmlns:a16="http://schemas.microsoft.com/office/drawing/2014/main" id="{7AF2FAD5-A93C-D5E5-ABC5-0AD2A98119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4776" y="1239700"/>
              <a:ext cx="636556" cy="636556"/>
            </a:xfrm>
            <a:prstGeom prst="rect">
              <a:avLst/>
            </a:prstGeom>
          </p:spPr>
        </p:pic>
      </p:grpSp>
      <p:sp>
        <p:nvSpPr>
          <p:cNvPr id="5" name="ZoneTexte 4">
            <a:extLst>
              <a:ext uri="{FF2B5EF4-FFF2-40B4-BE49-F238E27FC236}">
                <a16:creationId xmlns:a16="http://schemas.microsoft.com/office/drawing/2014/main" id="{3153D475-18E3-0634-FECB-96660D6645B7}"/>
              </a:ext>
            </a:extLst>
          </p:cNvPr>
          <p:cNvSpPr txBox="1"/>
          <p:nvPr/>
        </p:nvSpPr>
        <p:spPr>
          <a:xfrm>
            <a:off x="607458" y="1524100"/>
            <a:ext cx="5548540" cy="2931860"/>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0" algn="l" rtl="0" fontAlgn="base">
              <a:buNone/>
            </a:pPr>
            <a:r>
              <a:rPr lang="fr-FR" sz="1200" b="1">
                <a:solidFill>
                  <a:srgbClr val="4F403F"/>
                </a:solidFill>
              </a:rPr>
              <a:t>         Le Diag Axes d’Innovation permet :</a:t>
            </a:r>
            <a:endParaRPr lang="fr-FR"/>
          </a:p>
          <a:p>
            <a:pPr marL="711200" lvl="1" indent="-171450" fontAlgn="base">
              <a:buClr>
                <a:srgbClr val="002060"/>
              </a:buClr>
              <a:buSzPct val="150000"/>
              <a:buFont typeface="Arial" panose="020B0604020202020204" pitchFamily="34" charset="0"/>
              <a:buChar char="•"/>
            </a:pPr>
            <a:r>
              <a:rPr lang="fr-FR" sz="1200">
                <a:solidFill>
                  <a:srgbClr val="4F403F"/>
                </a:solidFill>
              </a:rPr>
              <a:t>De faire émerger une innovation de produit/procédé ou service innovant dans les projets de l'entreprise</a:t>
            </a:r>
            <a:endParaRPr lang="fr-FR" sz="1200">
              <a:solidFill>
                <a:srgbClr val="4F403F"/>
              </a:solidFill>
              <a:cs typeface="Arial"/>
            </a:endParaRPr>
          </a:p>
          <a:p>
            <a:pPr marL="711200" lvl="1" indent="-171450" fontAlgn="base">
              <a:buClr>
                <a:srgbClr val="002060"/>
              </a:buClr>
              <a:buSzPct val="150000"/>
              <a:buFont typeface="Arial" panose="020B0604020202020204" pitchFamily="34" charset="0"/>
              <a:buChar char="•"/>
            </a:pPr>
            <a:r>
              <a:rPr lang="fr-FR" sz="1200">
                <a:solidFill>
                  <a:srgbClr val="4F403F"/>
                </a:solidFill>
              </a:rPr>
              <a:t>d’intervenir dans une phase de faisabilité pour un projet précis. </a:t>
            </a:r>
            <a:endParaRPr lang="fr-FR" sz="1200">
              <a:solidFill>
                <a:srgbClr val="4F403F"/>
              </a:solidFill>
              <a:cs typeface="Arial"/>
            </a:endParaRPr>
          </a:p>
          <a:p>
            <a:pPr marL="539750" lvl="1" indent="359410"/>
            <a:endParaRPr lang="fr-FR" sz="1200">
              <a:solidFill>
                <a:srgbClr val="4F403F"/>
              </a:solidFill>
            </a:endParaRPr>
          </a:p>
          <a:p>
            <a:pPr indent="0" algn="l" rtl="0" fontAlgn="base">
              <a:buNone/>
            </a:pPr>
            <a:r>
              <a:rPr lang="fr-FR" sz="1200" b="1">
                <a:solidFill>
                  <a:srgbClr val="4F403F"/>
                </a:solidFill>
              </a:rPr>
              <a:t>         Il peut intégrer notamment :</a:t>
            </a:r>
            <a:r>
              <a:rPr lang="en-US" sz="1200" b="1">
                <a:solidFill>
                  <a:srgbClr val="4F403F"/>
                </a:solidFill>
              </a:rPr>
              <a:t>​</a:t>
            </a:r>
            <a:r>
              <a:rPr lang="fr-FR" sz="1200" b="1">
                <a:solidFill>
                  <a:srgbClr val="4F403F"/>
                </a:solidFill>
              </a:rPr>
              <a:t>​</a:t>
            </a:r>
            <a:endParaRPr lang="fr-FR" sz="1200" b="1">
              <a:solidFill>
                <a:srgbClr val="4F403F"/>
              </a:solidFill>
              <a:cs typeface="Arial"/>
            </a:endParaRPr>
          </a:p>
          <a:p>
            <a:pPr marL="711200" lvl="1" indent="-171450" fontAlgn="base">
              <a:buClr>
                <a:srgbClr val="002060"/>
              </a:buClr>
            </a:pPr>
            <a:r>
              <a:rPr lang="fr-FR" sz="1200">
                <a:solidFill>
                  <a:srgbClr val="4F403F"/>
                </a:solidFill>
              </a:rPr>
              <a:t>des </a:t>
            </a:r>
            <a:r>
              <a:rPr lang="fr-FR" sz="1200" b="1">
                <a:solidFill>
                  <a:srgbClr val="4F403F"/>
                </a:solidFill>
              </a:rPr>
              <a:t>actions d’idéation</a:t>
            </a:r>
            <a:r>
              <a:rPr lang="fr-FR" sz="1200">
                <a:solidFill>
                  <a:srgbClr val="4F403F"/>
                </a:solidFill>
              </a:rPr>
              <a:t> afin d'identifier et structurer de nouvelles idées jusqu'au projet concret.</a:t>
            </a:r>
            <a:r>
              <a:rPr lang="en-US" sz="1200">
                <a:solidFill>
                  <a:srgbClr val="4F403F"/>
                </a:solidFill>
              </a:rPr>
              <a:t>​</a:t>
            </a:r>
            <a:endParaRPr lang="en-US" sz="1200">
              <a:solidFill>
                <a:srgbClr val="4F403F"/>
              </a:solidFill>
              <a:cs typeface="Arial"/>
            </a:endParaRPr>
          </a:p>
          <a:p>
            <a:pPr marL="711200" lvl="1" indent="-171450" fontAlgn="base">
              <a:buClr>
                <a:srgbClr val="002060"/>
              </a:buClr>
            </a:pPr>
            <a:r>
              <a:rPr lang="fr-FR" sz="1200">
                <a:solidFill>
                  <a:srgbClr val="4F403F"/>
                </a:solidFill>
              </a:rPr>
              <a:t>Une étude de </a:t>
            </a:r>
            <a:r>
              <a:rPr lang="fr-FR" sz="1200" b="1">
                <a:solidFill>
                  <a:srgbClr val="4F403F"/>
                </a:solidFill>
              </a:rPr>
              <a:t>faisabilité technique</a:t>
            </a:r>
            <a:r>
              <a:rPr lang="fr-FR" sz="1200">
                <a:solidFill>
                  <a:srgbClr val="4F403F"/>
                </a:solidFill>
              </a:rPr>
              <a:t> pour analyser les contraintes       techniques et valider la preuve expérimentale du concept. </a:t>
            </a:r>
            <a:endParaRPr lang="fr-FR" sz="1200">
              <a:solidFill>
                <a:srgbClr val="4F403F"/>
              </a:solidFill>
              <a:cs typeface="Arial"/>
            </a:endParaRPr>
          </a:p>
          <a:p>
            <a:pPr marL="711200" lvl="1" indent="-171450" fontAlgn="base">
              <a:buClr>
                <a:srgbClr val="002060"/>
              </a:buClr>
            </a:pPr>
            <a:r>
              <a:rPr lang="fr-FR" sz="1200">
                <a:solidFill>
                  <a:srgbClr val="4F403F"/>
                </a:solidFill>
              </a:rPr>
              <a:t>Une étude de</a:t>
            </a:r>
            <a:r>
              <a:rPr lang="fr-FR" sz="1200" b="1">
                <a:solidFill>
                  <a:srgbClr val="4F403F"/>
                </a:solidFill>
              </a:rPr>
              <a:t> faisabilité technico-économique</a:t>
            </a:r>
            <a:r>
              <a:rPr lang="fr-FR" sz="1200">
                <a:solidFill>
                  <a:srgbClr val="4F403F"/>
                </a:solidFill>
              </a:rPr>
              <a:t> afin d'étudier la    viabilité économique et industrielle d'un nouveau projet </a:t>
            </a:r>
            <a:endParaRPr lang="fr-FR" sz="1200">
              <a:solidFill>
                <a:srgbClr val="4F403F"/>
              </a:solidFill>
              <a:cs typeface="Arial"/>
            </a:endParaRPr>
          </a:p>
        </p:txBody>
      </p:sp>
      <p:pic>
        <p:nvPicPr>
          <p:cNvPr id="10" name="Image 9" descr="Une image contenant cercle&#10;&#10;Description générée automatiquement">
            <a:extLst>
              <a:ext uri="{FF2B5EF4-FFF2-40B4-BE49-F238E27FC236}">
                <a16:creationId xmlns:a16="http://schemas.microsoft.com/office/drawing/2014/main" id="{BDDB9197-D71E-09B3-CBCF-BC6083995C06}"/>
              </a:ext>
            </a:extLst>
          </p:cNvPr>
          <p:cNvPicPr>
            <a:picLocks noChangeAspect="1"/>
          </p:cNvPicPr>
          <p:nvPr/>
        </p:nvPicPr>
        <p:blipFill>
          <a:blip r:embed="rId3"/>
          <a:stretch>
            <a:fillRect/>
          </a:stretch>
        </p:blipFill>
        <p:spPr>
          <a:xfrm>
            <a:off x="333691" y="1154081"/>
            <a:ext cx="720000" cy="720000"/>
          </a:xfrm>
          <a:prstGeom prst="ellipse">
            <a:avLst/>
          </a:prstGeom>
        </p:spPr>
      </p:pic>
      <p:sp>
        <p:nvSpPr>
          <p:cNvPr id="15" name="Ellipse 14">
            <a:extLst>
              <a:ext uri="{FF2B5EF4-FFF2-40B4-BE49-F238E27FC236}">
                <a16:creationId xmlns:a16="http://schemas.microsoft.com/office/drawing/2014/main" id="{0BFCCDB1-C213-C5BA-4729-2F6AC662C46E}"/>
              </a:ext>
            </a:extLst>
          </p:cNvPr>
          <p:cNvSpPr/>
          <p:nvPr/>
        </p:nvSpPr>
        <p:spPr>
          <a:xfrm>
            <a:off x="398696" y="1246079"/>
            <a:ext cx="576064" cy="591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Graphique 15" descr="Terminal Cmd contour">
            <a:extLst>
              <a:ext uri="{FF2B5EF4-FFF2-40B4-BE49-F238E27FC236}">
                <a16:creationId xmlns:a16="http://schemas.microsoft.com/office/drawing/2014/main" id="{36C6CEE9-EB4A-19E6-731C-0A2943F16F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5458" y="1242525"/>
            <a:ext cx="516465" cy="551961"/>
          </a:xfrm>
          <a:prstGeom prst="rect">
            <a:avLst/>
          </a:prstGeom>
        </p:spPr>
      </p:pic>
      <p:sp>
        <p:nvSpPr>
          <p:cNvPr id="6" name="ZoneTexte 5">
            <a:extLst>
              <a:ext uri="{FF2B5EF4-FFF2-40B4-BE49-F238E27FC236}">
                <a16:creationId xmlns:a16="http://schemas.microsoft.com/office/drawing/2014/main" id="{C745079C-C995-0254-09C5-FAA0E1B47121}"/>
              </a:ext>
            </a:extLst>
          </p:cNvPr>
          <p:cNvSpPr txBox="1"/>
          <p:nvPr/>
        </p:nvSpPr>
        <p:spPr>
          <a:xfrm>
            <a:off x="6764035" y="5725949"/>
            <a:ext cx="4945621" cy="352661"/>
          </a:xfrm>
          <a:prstGeom prst="rect">
            <a:avLst/>
          </a:prstGeom>
          <a:noFill/>
        </p:spPr>
        <p:txBody>
          <a:bodyPr wrap="square" lIns="91440" tIns="45720" rIns="91440" bIns="45720" anchor="t">
            <a:spAutoFit/>
          </a:bodyPr>
          <a:lstStyle/>
          <a:p>
            <a:pPr>
              <a:lnSpc>
                <a:spcPct val="110000"/>
              </a:lnSpc>
              <a:spcBef>
                <a:spcPts val="1200"/>
              </a:spcBef>
              <a:buClr>
                <a:schemeClr val="accent1"/>
              </a:buClr>
            </a:pPr>
            <a:r>
              <a:rPr lang="fr-FR" sz="800" dirty="0">
                <a:solidFill>
                  <a:srgbClr val="4F403F"/>
                </a:solidFill>
              </a:rPr>
              <a:t>* Pour les experts non agréés par Bpifrance, l’étude du profil de l’expert en amont de l’intervention est indispensable mais ne présage pas de sa validation.</a:t>
            </a:r>
            <a:endParaRPr lang="fr-FR" sz="800" dirty="0">
              <a:solidFill>
                <a:srgbClr val="4F403F"/>
              </a:solidFill>
              <a:cs typeface="Arial"/>
            </a:endParaRPr>
          </a:p>
        </p:txBody>
      </p:sp>
    </p:spTree>
    <p:extLst>
      <p:ext uri="{BB962C8B-B14F-4D97-AF65-F5344CB8AC3E}">
        <p14:creationId xmlns:p14="http://schemas.microsoft.com/office/powerpoint/2010/main" val="31392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solidFill>
                  <a:srgbClr val="002060"/>
                </a:solidFill>
              </a:rPr>
              <a:t>RAPPEL DU CAHIER DES CHARGES (2/2)</a:t>
            </a:r>
          </a:p>
        </p:txBody>
      </p:sp>
      <p:grpSp>
        <p:nvGrpSpPr>
          <p:cNvPr id="5" name="Groupe 4">
            <a:extLst>
              <a:ext uri="{FF2B5EF4-FFF2-40B4-BE49-F238E27FC236}">
                <a16:creationId xmlns:a16="http://schemas.microsoft.com/office/drawing/2014/main" id="{AD72AB81-F091-D348-BB20-532C442B4075}"/>
              </a:ext>
            </a:extLst>
          </p:cNvPr>
          <p:cNvGrpSpPr/>
          <p:nvPr/>
        </p:nvGrpSpPr>
        <p:grpSpPr>
          <a:xfrm>
            <a:off x="6248496" y="1216452"/>
            <a:ext cx="5400001" cy="4749373"/>
            <a:chOff x="450791" y="927720"/>
            <a:chExt cx="5400001" cy="4749373"/>
          </a:xfrm>
        </p:grpSpPr>
        <p:grpSp>
          <p:nvGrpSpPr>
            <p:cNvPr id="6" name="Groupe 5">
              <a:extLst>
                <a:ext uri="{FF2B5EF4-FFF2-40B4-BE49-F238E27FC236}">
                  <a16:creationId xmlns:a16="http://schemas.microsoft.com/office/drawing/2014/main" id="{39F61AED-65F6-7C47-1A6B-600644BB6BAB}"/>
                </a:ext>
              </a:extLst>
            </p:cNvPr>
            <p:cNvGrpSpPr/>
            <p:nvPr/>
          </p:nvGrpSpPr>
          <p:grpSpPr>
            <a:xfrm>
              <a:off x="810792" y="927720"/>
              <a:ext cx="5040000" cy="4749373"/>
              <a:chOff x="6834332" y="797724"/>
              <a:chExt cx="4260637" cy="5540820"/>
            </a:xfrm>
          </p:grpSpPr>
          <p:sp>
            <p:nvSpPr>
              <p:cNvPr id="17" name="Rectangle 16">
                <a:extLst>
                  <a:ext uri="{FF2B5EF4-FFF2-40B4-BE49-F238E27FC236}">
                    <a16:creationId xmlns:a16="http://schemas.microsoft.com/office/drawing/2014/main" id="{7572AE3F-6FDA-8BCF-E650-4A097175C3A2}"/>
                  </a:ext>
                </a:extLst>
              </p:cNvPr>
              <p:cNvSpPr/>
              <p:nvPr/>
            </p:nvSpPr>
            <p:spPr>
              <a:xfrm>
                <a:off x="6834332" y="797724"/>
                <a:ext cx="4260637" cy="83998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pc="300">
                    <a:solidFill>
                      <a:schemeClr val="bg1"/>
                    </a:solidFill>
                  </a:rPr>
                  <a:t>EXCLUSIONS</a:t>
                </a:r>
              </a:p>
            </p:txBody>
          </p:sp>
          <p:sp>
            <p:nvSpPr>
              <p:cNvPr id="18" name="ZoneTexte 17">
                <a:extLst>
                  <a:ext uri="{FF2B5EF4-FFF2-40B4-BE49-F238E27FC236}">
                    <a16:creationId xmlns:a16="http://schemas.microsoft.com/office/drawing/2014/main" id="{F392A965-18D8-7098-55C3-EC0A2FA439AB}"/>
                  </a:ext>
                </a:extLst>
              </p:cNvPr>
              <p:cNvSpPr txBox="1"/>
              <p:nvPr/>
            </p:nvSpPr>
            <p:spPr>
              <a:xfrm>
                <a:off x="6834332" y="1637708"/>
                <a:ext cx="4260637" cy="4700836"/>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363220" indent="-363220">
                  <a:lnSpc>
                    <a:spcPct val="150000"/>
                  </a:lnSpc>
                  <a:spcBef>
                    <a:spcPts val="1200"/>
                  </a:spcBef>
                  <a:buClr>
                    <a:srgbClr val="C00000"/>
                  </a:buClr>
                  <a:buFont typeface="Wingdings" panose="05000000000000000000" pitchFamily="2" charset="2"/>
                  <a:buChar char="Ø"/>
                </a:pPr>
                <a:r>
                  <a:rPr lang="fr-FR" sz="1200" b="1" dirty="0">
                    <a:solidFill>
                      <a:srgbClr val="C00000"/>
                    </a:solidFill>
                  </a:rPr>
                  <a:t>Les entreprises en difficulté</a:t>
                </a:r>
                <a:r>
                  <a:rPr lang="fr-FR" sz="1200" dirty="0">
                    <a:solidFill>
                      <a:srgbClr val="4F403F"/>
                    </a:solidFill>
                  </a:rPr>
                  <a:t>, au sens de la règlementation européenne ;</a:t>
                </a:r>
                <a:endParaRPr lang="fr-FR" dirty="0">
                  <a:cs typeface="Arial"/>
                </a:endParaRPr>
              </a:p>
              <a:p>
                <a:pPr marL="363220" indent="-363220" algn="just">
                  <a:lnSpc>
                    <a:spcPct val="150000"/>
                  </a:lnSpc>
                  <a:spcBef>
                    <a:spcPts val="1200"/>
                  </a:spcBef>
                  <a:buClr>
                    <a:srgbClr val="C00000"/>
                  </a:buClr>
                  <a:buFont typeface="Wingdings" panose="05000000000000000000" pitchFamily="2" charset="2"/>
                  <a:buChar char="Ø"/>
                </a:pPr>
                <a:r>
                  <a:rPr lang="fr-FR" sz="1200" b="1" dirty="0">
                    <a:solidFill>
                      <a:srgbClr val="C00000"/>
                    </a:solidFill>
                  </a:rPr>
                  <a:t>Les entreprises non indépendantes</a:t>
                </a:r>
                <a:r>
                  <a:rPr lang="fr-FR" sz="1200" dirty="0">
                    <a:solidFill>
                      <a:srgbClr val="4F403F"/>
                    </a:solidFill>
                  </a:rPr>
                  <a:t>, détenues à plus de 25% par des entreprises partenaires ou liées, dont les données consolidées avec celles-ci ne correspondent pas aux critères d’éligibilité ci-dessus;</a:t>
                </a:r>
                <a:endParaRPr lang="fr-FR" sz="1200" dirty="0">
                  <a:solidFill>
                    <a:srgbClr val="4F403F"/>
                  </a:solidFill>
                  <a:cs typeface="Arial"/>
                </a:endParaRPr>
              </a:p>
              <a:p>
                <a:pPr marL="363220" indent="-363220" algn="just">
                  <a:lnSpc>
                    <a:spcPct val="150000"/>
                  </a:lnSpc>
                  <a:spcBef>
                    <a:spcPts val="1200"/>
                  </a:spcBef>
                  <a:buClr>
                    <a:srgbClr val="C00000"/>
                  </a:buClr>
                  <a:buFont typeface="Wingdings" panose="05000000000000000000" pitchFamily="2" charset="2"/>
                  <a:buChar char="Ø"/>
                </a:pPr>
                <a:r>
                  <a:rPr lang="fr-FR" sz="1200" b="1" dirty="0">
                    <a:solidFill>
                      <a:srgbClr val="C00000"/>
                    </a:solidFill>
                  </a:rPr>
                  <a:t>Les entreprises ayant obtenu une aide à l’innovation </a:t>
                </a:r>
                <a:r>
                  <a:rPr lang="fr-FR" sz="1200" dirty="0">
                    <a:solidFill>
                      <a:srgbClr val="4F403F"/>
                    </a:solidFill>
                    <a:cs typeface="Arial"/>
                  </a:rPr>
                  <a:t>les deux dernières années</a:t>
                </a:r>
                <a:r>
                  <a:rPr lang="fr-FR" sz="1200" b="1" dirty="0">
                    <a:solidFill>
                      <a:srgbClr val="C00000"/>
                    </a:solidFill>
                  </a:rPr>
                  <a:t> ou bénéficié d’un diagnostic Bpifrance </a:t>
                </a:r>
                <a:endParaRPr lang="fr-FR" sz="1200" b="1" dirty="0">
                  <a:solidFill>
                    <a:srgbClr val="C00000"/>
                  </a:solidFill>
                  <a:cs typeface="Arial"/>
                </a:endParaRPr>
              </a:p>
              <a:p>
                <a:pPr marL="363220" indent="-363220" algn="just">
                  <a:lnSpc>
                    <a:spcPct val="150000"/>
                  </a:lnSpc>
                  <a:spcBef>
                    <a:spcPts val="1200"/>
                  </a:spcBef>
                  <a:buClr>
                    <a:srgbClr val="C00000"/>
                  </a:buClr>
                  <a:buFont typeface="Wingdings" panose="05000000000000000000" pitchFamily="2" charset="2"/>
                  <a:buChar char="Ø"/>
                </a:pPr>
                <a:r>
                  <a:rPr lang="fr-FR" sz="1200" b="1" dirty="0">
                    <a:solidFill>
                      <a:srgbClr val="C00000"/>
                    </a:solidFill>
                  </a:rPr>
                  <a:t>les sociétés civiles </a:t>
                </a:r>
                <a:endParaRPr lang="en-US" sz="1200" dirty="0">
                  <a:solidFill>
                    <a:srgbClr val="C00000"/>
                  </a:solidFill>
                  <a:cs typeface="Arial"/>
                </a:endParaRPr>
              </a:p>
              <a:p>
                <a:pPr marL="363220" indent="-363220">
                  <a:lnSpc>
                    <a:spcPct val="150000"/>
                  </a:lnSpc>
                  <a:spcBef>
                    <a:spcPts val="1200"/>
                  </a:spcBef>
                  <a:buChar char="Ø"/>
                </a:pPr>
                <a:endParaRPr lang="fr-FR" sz="1200" dirty="0">
                  <a:solidFill>
                    <a:srgbClr val="4F403F"/>
                  </a:solidFill>
                  <a:cs typeface="Arial"/>
                </a:endParaRPr>
              </a:p>
            </p:txBody>
          </p:sp>
        </p:grpSp>
        <p:grpSp>
          <p:nvGrpSpPr>
            <p:cNvPr id="8" name="Groupe 7">
              <a:extLst>
                <a:ext uri="{FF2B5EF4-FFF2-40B4-BE49-F238E27FC236}">
                  <a16:creationId xmlns:a16="http://schemas.microsoft.com/office/drawing/2014/main" id="{FE00BE39-6DE5-65C1-1CED-57648A27151F}"/>
                </a:ext>
              </a:extLst>
            </p:cNvPr>
            <p:cNvGrpSpPr/>
            <p:nvPr/>
          </p:nvGrpSpPr>
          <p:grpSpPr>
            <a:xfrm>
              <a:off x="450791" y="927720"/>
              <a:ext cx="720000" cy="720000"/>
              <a:chOff x="450791" y="916745"/>
              <a:chExt cx="720000" cy="720000"/>
            </a:xfrm>
          </p:grpSpPr>
          <p:pic>
            <p:nvPicPr>
              <p:cNvPr id="9" name="Image 8">
                <a:extLst>
                  <a:ext uri="{FF2B5EF4-FFF2-40B4-BE49-F238E27FC236}">
                    <a16:creationId xmlns:a16="http://schemas.microsoft.com/office/drawing/2014/main" id="{20C9ECCB-34F6-562B-A62D-5BECE4D873EC}"/>
                  </a:ext>
                </a:extLst>
              </p:cNvPr>
              <p:cNvPicPr>
                <a:picLocks noChangeAspect="1"/>
              </p:cNvPicPr>
              <p:nvPr/>
            </p:nvPicPr>
            <p:blipFill>
              <a:blip r:embed="rId3"/>
              <a:stretch>
                <a:fillRect/>
              </a:stretch>
            </p:blipFill>
            <p:spPr>
              <a:xfrm>
                <a:off x="450791" y="916745"/>
                <a:ext cx="720000" cy="720000"/>
              </a:xfrm>
              <a:prstGeom prst="ellipse">
                <a:avLst/>
              </a:prstGeom>
            </p:spPr>
          </p:pic>
          <p:sp>
            <p:nvSpPr>
              <p:cNvPr id="10" name="Ellipse 9">
                <a:extLst>
                  <a:ext uri="{FF2B5EF4-FFF2-40B4-BE49-F238E27FC236}">
                    <a16:creationId xmlns:a16="http://schemas.microsoft.com/office/drawing/2014/main" id="{8A639F1C-38D8-2668-910B-7805ED8532F6}"/>
                  </a:ext>
                </a:extLst>
              </p:cNvPr>
              <p:cNvSpPr/>
              <p:nvPr/>
            </p:nvSpPr>
            <p:spPr>
              <a:xfrm>
                <a:off x="504776" y="1004317"/>
                <a:ext cx="576064" cy="566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 name="Groupe 10">
                <a:extLst>
                  <a:ext uri="{FF2B5EF4-FFF2-40B4-BE49-F238E27FC236}">
                    <a16:creationId xmlns:a16="http://schemas.microsoft.com/office/drawing/2014/main" id="{7B03276E-AD96-FF64-BD39-FF49617C666F}"/>
                  </a:ext>
                </a:extLst>
              </p:cNvPr>
              <p:cNvGrpSpPr/>
              <p:nvPr/>
            </p:nvGrpSpPr>
            <p:grpSpPr>
              <a:xfrm>
                <a:off x="594767" y="1033820"/>
                <a:ext cx="432048" cy="523220"/>
                <a:chOff x="1775520" y="-272296"/>
                <a:chExt cx="432048" cy="523220"/>
              </a:xfrm>
            </p:grpSpPr>
            <p:sp>
              <p:nvSpPr>
                <p:cNvPr id="15" name="Triangle isocèle 14">
                  <a:extLst>
                    <a:ext uri="{FF2B5EF4-FFF2-40B4-BE49-F238E27FC236}">
                      <a16:creationId xmlns:a16="http://schemas.microsoft.com/office/drawing/2014/main" id="{AD72F79F-BB1D-6389-76F5-7C952C4ADBB9}"/>
                    </a:ext>
                  </a:extLst>
                </p:cNvPr>
                <p:cNvSpPr/>
                <p:nvPr/>
              </p:nvSpPr>
              <p:spPr>
                <a:xfrm>
                  <a:off x="1775520" y="-247137"/>
                  <a:ext cx="432048" cy="385178"/>
                </a:xfrm>
                <a:prstGeom prst="triangle">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1200"/>
                    </a:spcBef>
                  </a:pPr>
                  <a:endParaRPr lang="fr-FR">
                    <a:solidFill>
                      <a:srgbClr val="786E64"/>
                    </a:solidFill>
                  </a:endParaRPr>
                </a:p>
              </p:txBody>
            </p:sp>
            <p:sp>
              <p:nvSpPr>
                <p:cNvPr id="16" name="ZoneTexte 15">
                  <a:extLst>
                    <a:ext uri="{FF2B5EF4-FFF2-40B4-BE49-F238E27FC236}">
                      <a16:creationId xmlns:a16="http://schemas.microsoft.com/office/drawing/2014/main" id="{48B0DA74-F23A-A5E1-705C-DF219401D1F3}"/>
                    </a:ext>
                  </a:extLst>
                </p:cNvPr>
                <p:cNvSpPr txBox="1"/>
                <p:nvPr/>
              </p:nvSpPr>
              <p:spPr>
                <a:xfrm>
                  <a:off x="1919536" y="-272296"/>
                  <a:ext cx="144016" cy="523220"/>
                </a:xfrm>
                <a:prstGeom prst="rect">
                  <a:avLst/>
                </a:prstGeom>
                <a:noFill/>
              </p:spPr>
              <p:txBody>
                <a:bodyPr wrap="square" rtlCol="0">
                  <a:spAutoFit/>
                </a:bodyPr>
                <a:lstStyle/>
                <a:p>
                  <a:pPr algn="ctr"/>
                  <a:r>
                    <a:rPr lang="fr-FR" sz="2800" b="1">
                      <a:solidFill>
                        <a:schemeClr val="bg1"/>
                      </a:solidFill>
                    </a:rPr>
                    <a:t>!</a:t>
                  </a:r>
                </a:p>
              </p:txBody>
            </p:sp>
          </p:grpSp>
        </p:grpSp>
      </p:grpSp>
      <p:grpSp>
        <p:nvGrpSpPr>
          <p:cNvPr id="36" name="Groupe 35">
            <a:extLst>
              <a:ext uri="{FF2B5EF4-FFF2-40B4-BE49-F238E27FC236}">
                <a16:creationId xmlns:a16="http://schemas.microsoft.com/office/drawing/2014/main" id="{C86038CA-7C3B-2524-1A7D-55C3C7E29BD5}"/>
              </a:ext>
            </a:extLst>
          </p:cNvPr>
          <p:cNvGrpSpPr/>
          <p:nvPr/>
        </p:nvGrpSpPr>
        <p:grpSpPr>
          <a:xfrm>
            <a:off x="658969" y="1225977"/>
            <a:ext cx="5499496" cy="4739848"/>
            <a:chOff x="450791" y="927720"/>
            <a:chExt cx="5400001" cy="4739848"/>
          </a:xfrm>
        </p:grpSpPr>
        <p:grpSp>
          <p:nvGrpSpPr>
            <p:cNvPr id="7" name="Groupe 6">
              <a:extLst>
                <a:ext uri="{FF2B5EF4-FFF2-40B4-BE49-F238E27FC236}">
                  <a16:creationId xmlns:a16="http://schemas.microsoft.com/office/drawing/2014/main" id="{B58D36AC-BD7F-0DAD-8C7F-281B71546C62}"/>
                </a:ext>
              </a:extLst>
            </p:cNvPr>
            <p:cNvGrpSpPr/>
            <p:nvPr/>
          </p:nvGrpSpPr>
          <p:grpSpPr>
            <a:xfrm>
              <a:off x="810792" y="927720"/>
              <a:ext cx="5040000" cy="4739848"/>
              <a:chOff x="6834332" y="797724"/>
              <a:chExt cx="4260637" cy="5529710"/>
            </a:xfrm>
          </p:grpSpPr>
          <p:sp>
            <p:nvSpPr>
              <p:cNvPr id="13" name="Rectangle 12">
                <a:extLst>
                  <a:ext uri="{FF2B5EF4-FFF2-40B4-BE49-F238E27FC236}">
                    <a16:creationId xmlns:a16="http://schemas.microsoft.com/office/drawing/2014/main" id="{55013D8B-47C0-4721-E01E-BE48AF15D5B2}"/>
                  </a:ext>
                </a:extLst>
              </p:cNvPr>
              <p:cNvSpPr/>
              <p:nvPr/>
            </p:nvSpPr>
            <p:spPr>
              <a:xfrm>
                <a:off x="6834332" y="797724"/>
                <a:ext cx="4260637" cy="83998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spc="300">
                    <a:solidFill>
                      <a:schemeClr val="bg1"/>
                    </a:solidFill>
                  </a:rPr>
                  <a:t>MISSIONS INELIGIBLES </a:t>
                </a:r>
              </a:p>
            </p:txBody>
          </p:sp>
          <p:sp>
            <p:nvSpPr>
              <p:cNvPr id="14" name="ZoneTexte 13">
                <a:extLst>
                  <a:ext uri="{FF2B5EF4-FFF2-40B4-BE49-F238E27FC236}">
                    <a16:creationId xmlns:a16="http://schemas.microsoft.com/office/drawing/2014/main" id="{40D612F8-31DE-EFE9-6450-B9C6501D0789}"/>
                  </a:ext>
                </a:extLst>
              </p:cNvPr>
              <p:cNvSpPr txBox="1"/>
              <p:nvPr/>
            </p:nvSpPr>
            <p:spPr>
              <a:xfrm>
                <a:off x="6834332" y="1637709"/>
                <a:ext cx="4260637" cy="4689725"/>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359410">
                  <a:lnSpc>
                    <a:spcPct val="150000"/>
                  </a:lnSpc>
                  <a:spcBef>
                    <a:spcPts val="1200"/>
                  </a:spcBef>
                  <a:buClr>
                    <a:srgbClr val="C00000"/>
                  </a:buClr>
                  <a:buFont typeface="Wingdings" panose="05000000000000000000" pitchFamily="2" charset="2"/>
                  <a:buChar char="Ø"/>
                </a:pPr>
                <a:r>
                  <a:rPr lang="fr-FR" sz="1200" b="1" dirty="0">
                    <a:solidFill>
                      <a:srgbClr val="C00000"/>
                    </a:solidFill>
                  </a:rPr>
                  <a:t>Toutes les autres versions d'un logiciel </a:t>
                </a:r>
                <a:r>
                  <a:rPr lang="fr-FR" sz="1200" dirty="0">
                    <a:solidFill>
                      <a:schemeClr val="tx1">
                        <a:lumMod val="49000"/>
                      </a:schemeClr>
                    </a:solidFill>
                  </a:rPr>
                  <a:t>(moyen de paiement,  interopérabilité,…)</a:t>
                </a:r>
                <a:r>
                  <a:rPr lang="fr-FR" sz="1200" dirty="0">
                    <a:solidFill>
                      <a:srgbClr val="C00000"/>
                    </a:solidFill>
                  </a:rPr>
                  <a:t> </a:t>
                </a:r>
                <a:r>
                  <a:rPr lang="fr-FR" sz="1200" b="1" dirty="0">
                    <a:solidFill>
                      <a:srgbClr val="C00000"/>
                    </a:solidFill>
                  </a:rPr>
                  <a:t>qui ne soit pas la version alpha </a:t>
                </a:r>
                <a:r>
                  <a:rPr lang="fr-FR" sz="1200" dirty="0">
                    <a:solidFill>
                      <a:schemeClr val="tx2">
                        <a:lumMod val="49000"/>
                      </a:schemeClr>
                    </a:solidFill>
                  </a:rPr>
                  <a:t>(1eres    fonctionnalités élémentaires)</a:t>
                </a:r>
                <a:endParaRPr lang="fr-FR" sz="1200" dirty="0">
                  <a:solidFill>
                    <a:schemeClr val="tx2">
                      <a:lumMod val="49000"/>
                    </a:schemeClr>
                  </a:solidFill>
                  <a:cs typeface="Arial"/>
                </a:endParaRPr>
              </a:p>
              <a:p>
                <a:pPr indent="359410">
                  <a:lnSpc>
                    <a:spcPct val="150000"/>
                  </a:lnSpc>
                  <a:spcBef>
                    <a:spcPts val="1200"/>
                  </a:spcBef>
                  <a:buClr>
                    <a:srgbClr val="C00000"/>
                  </a:buClr>
                  <a:buFont typeface="Wingdings" panose="05000000000000000000" pitchFamily="2" charset="2"/>
                  <a:buChar char="Ø"/>
                </a:pPr>
                <a:r>
                  <a:rPr lang="fr-FR" sz="1200" b="1" dirty="0">
                    <a:solidFill>
                      <a:srgbClr val="C00000"/>
                    </a:solidFill>
                    <a:cs typeface="Arial"/>
                  </a:rPr>
                  <a:t>Développement de tout produit/procédé ou service </a:t>
                </a:r>
                <a:r>
                  <a:rPr lang="fr-FR" sz="1200" dirty="0">
                    <a:solidFill>
                      <a:schemeClr val="tx1">
                        <a:lumMod val="49000"/>
                      </a:schemeClr>
                    </a:solidFill>
                    <a:cs typeface="Arial"/>
                  </a:rPr>
                  <a:t>d’un projet</a:t>
                </a:r>
              </a:p>
              <a:p>
                <a:pPr indent="359410">
                  <a:lnSpc>
                    <a:spcPct val="150000"/>
                  </a:lnSpc>
                  <a:spcBef>
                    <a:spcPts val="1200"/>
                  </a:spcBef>
                  <a:buClr>
                    <a:srgbClr val="C00000"/>
                  </a:buClr>
                  <a:buFont typeface="Wingdings" panose="05000000000000000000" pitchFamily="2" charset="2"/>
                  <a:buChar char="Ø"/>
                </a:pPr>
                <a:r>
                  <a:rPr lang="fr-FR" sz="1200" b="1" dirty="0">
                    <a:solidFill>
                      <a:srgbClr val="C00000"/>
                    </a:solidFill>
                  </a:rPr>
                  <a:t>Production</a:t>
                </a:r>
                <a:r>
                  <a:rPr lang="fr-FR" sz="1200" dirty="0">
                    <a:solidFill>
                      <a:srgbClr val="4F403F"/>
                    </a:solidFill>
                  </a:rPr>
                  <a:t> </a:t>
                </a:r>
                <a:r>
                  <a:rPr lang="fr-FR" sz="1200" dirty="0">
                    <a:solidFill>
                      <a:schemeClr val="tx1">
                        <a:lumMod val="49000"/>
                      </a:schemeClr>
                    </a:solidFill>
                  </a:rPr>
                  <a:t>d’un produit physique</a:t>
                </a:r>
                <a:r>
                  <a:rPr lang="fr-FR" sz="1200" dirty="0">
                    <a:solidFill>
                      <a:srgbClr val="C00000"/>
                    </a:solidFill>
                  </a:rPr>
                  <a:t> </a:t>
                </a:r>
                <a:endParaRPr lang="fr-FR" sz="1200" dirty="0">
                  <a:solidFill>
                    <a:srgbClr val="C00000"/>
                  </a:solidFill>
                  <a:cs typeface="Arial"/>
                </a:endParaRPr>
              </a:p>
              <a:p>
                <a:pPr indent="359410">
                  <a:lnSpc>
                    <a:spcPct val="150000"/>
                  </a:lnSpc>
                  <a:spcBef>
                    <a:spcPts val="1200"/>
                  </a:spcBef>
                  <a:buFont typeface="Wingdings" panose="05000000000000000000" pitchFamily="2" charset="2"/>
                  <a:buChar char="Ø"/>
                </a:pPr>
                <a:endParaRPr lang="fr-FR" sz="1200" b="1" dirty="0">
                  <a:solidFill>
                    <a:srgbClr val="C00000"/>
                  </a:solidFill>
                  <a:cs typeface="Arial"/>
                </a:endParaRPr>
              </a:p>
              <a:p>
                <a:pPr marL="363220" indent="-363220">
                  <a:lnSpc>
                    <a:spcPct val="150000"/>
                  </a:lnSpc>
                  <a:spcBef>
                    <a:spcPts val="1200"/>
                  </a:spcBef>
                  <a:buFont typeface="Wingdings" panose="05000000000000000000" pitchFamily="2" charset="2"/>
                  <a:buChar char="Ø"/>
                </a:pPr>
                <a:endParaRPr lang="fr-FR" sz="1200" b="1" dirty="0">
                  <a:solidFill>
                    <a:srgbClr val="C00000"/>
                  </a:solidFill>
                  <a:cs typeface="Arial"/>
                </a:endParaRPr>
              </a:p>
              <a:p>
                <a:pPr indent="359410">
                  <a:lnSpc>
                    <a:spcPct val="150000"/>
                  </a:lnSpc>
                  <a:spcBef>
                    <a:spcPts val="1200"/>
                  </a:spcBef>
                  <a:buFont typeface="Wingdings" panose="05000000000000000000" pitchFamily="2" charset="2"/>
                  <a:buChar char="Ø"/>
                </a:pPr>
                <a:endParaRPr lang="fr-FR" sz="1200" b="1" dirty="0">
                  <a:solidFill>
                    <a:srgbClr val="C00000"/>
                  </a:solidFill>
                  <a:cs typeface="Arial"/>
                </a:endParaRPr>
              </a:p>
            </p:txBody>
          </p:sp>
        </p:grpSp>
        <p:grpSp>
          <p:nvGrpSpPr>
            <p:cNvPr id="34" name="Groupe 33">
              <a:extLst>
                <a:ext uri="{FF2B5EF4-FFF2-40B4-BE49-F238E27FC236}">
                  <a16:creationId xmlns:a16="http://schemas.microsoft.com/office/drawing/2014/main" id="{D3FBAE1B-BF6A-8E78-8230-E81251537314}"/>
                </a:ext>
              </a:extLst>
            </p:cNvPr>
            <p:cNvGrpSpPr/>
            <p:nvPr/>
          </p:nvGrpSpPr>
          <p:grpSpPr>
            <a:xfrm>
              <a:off x="450791" y="927720"/>
              <a:ext cx="720000" cy="720000"/>
              <a:chOff x="450791" y="916745"/>
              <a:chExt cx="720000" cy="720000"/>
            </a:xfrm>
          </p:grpSpPr>
          <p:pic>
            <p:nvPicPr>
              <p:cNvPr id="28" name="Image 27">
                <a:extLst>
                  <a:ext uri="{FF2B5EF4-FFF2-40B4-BE49-F238E27FC236}">
                    <a16:creationId xmlns:a16="http://schemas.microsoft.com/office/drawing/2014/main" id="{05C6DB7D-905D-691E-F132-7749A84F3185}"/>
                  </a:ext>
                </a:extLst>
              </p:cNvPr>
              <p:cNvPicPr>
                <a:picLocks noChangeAspect="1"/>
              </p:cNvPicPr>
              <p:nvPr/>
            </p:nvPicPr>
            <p:blipFill>
              <a:blip r:embed="rId3"/>
              <a:stretch>
                <a:fillRect/>
              </a:stretch>
            </p:blipFill>
            <p:spPr>
              <a:xfrm>
                <a:off x="450791" y="916745"/>
                <a:ext cx="720000" cy="720000"/>
              </a:xfrm>
              <a:prstGeom prst="ellipse">
                <a:avLst/>
              </a:prstGeom>
            </p:spPr>
          </p:pic>
          <p:sp>
            <p:nvSpPr>
              <p:cNvPr id="29" name="Ellipse 28">
                <a:extLst>
                  <a:ext uri="{FF2B5EF4-FFF2-40B4-BE49-F238E27FC236}">
                    <a16:creationId xmlns:a16="http://schemas.microsoft.com/office/drawing/2014/main" id="{FC0AECF9-DACF-D2DB-4598-D386C206F9C1}"/>
                  </a:ext>
                </a:extLst>
              </p:cNvPr>
              <p:cNvSpPr/>
              <p:nvPr/>
            </p:nvSpPr>
            <p:spPr>
              <a:xfrm>
                <a:off x="504776" y="1004317"/>
                <a:ext cx="576064" cy="566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pic>
        <p:nvPicPr>
          <p:cNvPr id="26" name="Graphique 25" descr="Panneau d’interdiction avec un remplissage uni">
            <a:extLst>
              <a:ext uri="{FF2B5EF4-FFF2-40B4-BE49-F238E27FC236}">
                <a16:creationId xmlns:a16="http://schemas.microsoft.com/office/drawing/2014/main" id="{6B98EFCF-4016-134B-FE95-0B9637A45D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969" y="1234392"/>
            <a:ext cx="720001" cy="720001"/>
          </a:xfrm>
          <a:prstGeom prst="rect">
            <a:avLst/>
          </a:prstGeom>
        </p:spPr>
      </p:pic>
    </p:spTree>
    <p:extLst>
      <p:ext uri="{BB962C8B-B14F-4D97-AF65-F5344CB8AC3E}">
        <p14:creationId xmlns:p14="http://schemas.microsoft.com/office/powerpoint/2010/main" val="202437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96112" y="109729"/>
            <a:ext cx="11112608" cy="627000"/>
          </a:xfrm>
        </p:spPr>
        <p:txBody>
          <a:bodyPr/>
          <a:lstStyle/>
          <a:p>
            <a:r>
              <a:rPr lang="fr-FR" dirty="0">
                <a:solidFill>
                  <a:srgbClr val="002060"/>
                </a:solidFill>
              </a:rPr>
              <a:t>TYPOLOGIE DE MISSION (COCHER EN FONCTION DE LA MISSION RETENUE)</a:t>
            </a:r>
          </a:p>
        </p:txBody>
      </p:sp>
      <p:grpSp>
        <p:nvGrpSpPr>
          <p:cNvPr id="3" name="Groupe 2">
            <a:extLst>
              <a:ext uri="{FF2B5EF4-FFF2-40B4-BE49-F238E27FC236}">
                <a16:creationId xmlns:a16="http://schemas.microsoft.com/office/drawing/2014/main" id="{E51E3FA2-8966-0DF7-1032-EF3EC26E2A6A}"/>
              </a:ext>
            </a:extLst>
          </p:cNvPr>
          <p:cNvGrpSpPr/>
          <p:nvPr/>
        </p:nvGrpSpPr>
        <p:grpSpPr>
          <a:xfrm>
            <a:off x="453448" y="738950"/>
            <a:ext cx="11468925" cy="6152208"/>
            <a:chOff x="450791" y="850713"/>
            <a:chExt cx="11438986" cy="6021035"/>
          </a:xfrm>
        </p:grpSpPr>
        <p:grpSp>
          <p:nvGrpSpPr>
            <p:cNvPr id="19" name="Groupe 18">
              <a:extLst>
                <a:ext uri="{FF2B5EF4-FFF2-40B4-BE49-F238E27FC236}">
                  <a16:creationId xmlns:a16="http://schemas.microsoft.com/office/drawing/2014/main" id="{450CA73C-E0B5-2B9A-5839-8525660695FE}"/>
                </a:ext>
              </a:extLst>
            </p:cNvPr>
            <p:cNvGrpSpPr/>
            <p:nvPr/>
          </p:nvGrpSpPr>
          <p:grpSpPr>
            <a:xfrm>
              <a:off x="810793" y="850713"/>
              <a:ext cx="11078984" cy="6021035"/>
              <a:chOff x="6834332" y="707885"/>
              <a:chExt cx="9365778" cy="7024393"/>
            </a:xfrm>
          </p:grpSpPr>
          <p:sp>
            <p:nvSpPr>
              <p:cNvPr id="27" name="Rectangle 26">
                <a:extLst>
                  <a:ext uri="{FF2B5EF4-FFF2-40B4-BE49-F238E27FC236}">
                    <a16:creationId xmlns:a16="http://schemas.microsoft.com/office/drawing/2014/main" id="{11BCE288-77B2-A12A-5C92-118C878095AB}"/>
                  </a:ext>
                </a:extLst>
              </p:cNvPr>
              <p:cNvSpPr/>
              <p:nvPr/>
            </p:nvSpPr>
            <p:spPr>
              <a:xfrm>
                <a:off x="6834332" y="707885"/>
                <a:ext cx="9355894" cy="75967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pc="300">
                    <a:solidFill>
                      <a:schemeClr val="bg1"/>
                    </a:solidFill>
                  </a:rPr>
                  <a:t>IDEATION</a:t>
                </a:r>
              </a:p>
            </p:txBody>
          </p:sp>
          <p:sp>
            <p:nvSpPr>
              <p:cNvPr id="30" name="ZoneTexte 29">
                <a:extLst>
                  <a:ext uri="{FF2B5EF4-FFF2-40B4-BE49-F238E27FC236}">
                    <a16:creationId xmlns:a16="http://schemas.microsoft.com/office/drawing/2014/main" id="{E050BEAE-A96F-07F8-9D3A-6499584D6AD5}"/>
                  </a:ext>
                </a:extLst>
              </p:cNvPr>
              <p:cNvSpPr txBox="1"/>
              <p:nvPr/>
            </p:nvSpPr>
            <p:spPr>
              <a:xfrm>
                <a:off x="6836603" y="1470260"/>
                <a:ext cx="9363507" cy="6262018"/>
              </a:xfrm>
              <a:prstGeom prst="rect">
                <a:avLst/>
              </a:prstGeom>
              <a:solidFill>
                <a:schemeClr val="bg1">
                  <a:lumMod val="95000"/>
                </a:schemeClr>
              </a:solidFill>
              <a:ln w="19050">
                <a:noFill/>
              </a:ln>
            </p:spPr>
            <p:txBody>
              <a:bodyPr lIns="91440" tIns="45720" rIns="91440" bIns="45720" anchor="t"/>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359410" algn="just">
                  <a:lnSpc>
                    <a:spcPct val="100000"/>
                  </a:lnSpc>
                  <a:spcBef>
                    <a:spcPts val="1200"/>
                  </a:spcBef>
                  <a:buClr>
                    <a:srgbClr val="002060"/>
                  </a:buClr>
                </a:pPr>
                <a:endParaRPr lang="fr-FR" sz="1200" b="1" dirty="0">
                  <a:solidFill>
                    <a:srgbClr val="4F403F"/>
                  </a:solidFill>
                </a:endParaRPr>
              </a:p>
              <a:p>
                <a:pPr indent="359410" algn="just">
                  <a:lnSpc>
                    <a:spcPct val="100000"/>
                  </a:lnSpc>
                  <a:spcBef>
                    <a:spcPts val="1200"/>
                  </a:spcBef>
                  <a:buClr>
                    <a:srgbClr val="002060"/>
                  </a:buClr>
                </a:pPr>
                <a:r>
                  <a:rPr lang="fr-FR" sz="1200" b="1" dirty="0">
                    <a:solidFill>
                      <a:srgbClr val="4F403F"/>
                    </a:solidFill>
                  </a:rPr>
                  <a:t>OBJECTIFS :</a:t>
                </a:r>
                <a:endParaRPr lang="fr-FR" dirty="0">
                  <a:cs typeface="Arial"/>
                </a:endParaRPr>
              </a:p>
              <a:p>
                <a:pPr indent="0" algn="just">
                  <a:lnSpc>
                    <a:spcPct val="100000"/>
                  </a:lnSpc>
                  <a:spcBef>
                    <a:spcPts val="600"/>
                  </a:spcBef>
                  <a:buNone/>
                </a:pPr>
                <a:r>
                  <a:rPr lang="fr-FR" sz="1200" dirty="0">
                    <a:solidFill>
                      <a:srgbClr val="4F403F"/>
                    </a:solidFill>
                  </a:rPr>
                  <a:t>Faciliter l'identification de nouvelles idées en permettant à une entreprise d'initier une démarche d’innovation</a:t>
                </a:r>
                <a:r>
                  <a:rPr lang="fr-FR" sz="1100" dirty="0">
                    <a:solidFill>
                      <a:srgbClr val="4F403F"/>
                    </a:solidFill>
                  </a:rPr>
                  <a:t>.</a:t>
                </a:r>
                <a:endParaRPr lang="fr-FR" sz="1100" dirty="0">
                  <a:solidFill>
                    <a:srgbClr val="4F403F"/>
                  </a:solidFill>
                  <a:cs typeface="Arial"/>
                </a:endParaRPr>
              </a:p>
              <a:p>
                <a:pPr indent="0" algn="just">
                  <a:lnSpc>
                    <a:spcPct val="100000"/>
                  </a:lnSpc>
                  <a:spcBef>
                    <a:spcPts val="600"/>
                  </a:spcBef>
                  <a:buNone/>
                </a:pPr>
                <a:r>
                  <a:rPr lang="fr-FR" sz="1100" dirty="0">
                    <a:solidFill>
                      <a:srgbClr val="4F403F"/>
                    </a:solidFill>
                    <a:cs typeface="Arial"/>
                  </a:rPr>
                  <a:t>L'Idéation va depuis la génération d'idées nouvelles jusqu'au projet concret (</a:t>
                </a:r>
                <a:r>
                  <a:rPr lang="fr-FR" sz="1100" b="1" dirty="0">
                    <a:solidFill>
                      <a:srgbClr val="002060"/>
                    </a:solidFill>
                    <a:cs typeface="Arial"/>
                  </a:rPr>
                  <a:t>TRL1 – TRL2</a:t>
                </a:r>
                <a:r>
                  <a:rPr lang="fr-FR" sz="1100" dirty="0">
                    <a:solidFill>
                      <a:srgbClr val="4F403F"/>
                    </a:solidFill>
                    <a:cs typeface="Arial"/>
                  </a:rPr>
                  <a:t>)*</a:t>
                </a:r>
              </a:p>
              <a:p>
                <a:pPr indent="0" algn="just">
                  <a:lnSpc>
                    <a:spcPct val="100000"/>
                  </a:lnSpc>
                  <a:spcBef>
                    <a:spcPts val="600"/>
                  </a:spcBef>
                  <a:buNone/>
                </a:pPr>
                <a:r>
                  <a:rPr lang="fr-FR" sz="1100" dirty="0">
                    <a:solidFill>
                      <a:srgbClr val="4F403F"/>
                    </a:solidFill>
                    <a:cs typeface="Arial"/>
                  </a:rPr>
                  <a:t>Le contenu de la mission varie selon le stade d'avancement du projet lors de la demande</a:t>
                </a:r>
                <a:endParaRPr lang="fr-FR" dirty="0">
                  <a:cs typeface="Arial"/>
                </a:endParaRPr>
              </a:p>
              <a:p>
                <a:pPr indent="0" algn="just">
                  <a:lnSpc>
                    <a:spcPct val="100000"/>
                  </a:lnSpc>
                  <a:spcBef>
                    <a:spcPts val="600"/>
                  </a:spcBef>
                  <a:buNone/>
                </a:pPr>
                <a:endParaRPr lang="fr-FR" sz="1100" dirty="0">
                  <a:solidFill>
                    <a:srgbClr val="4F403F"/>
                  </a:solidFill>
                </a:endParaRPr>
              </a:p>
              <a:p>
                <a:pPr indent="359410" algn="just">
                  <a:lnSpc>
                    <a:spcPct val="100000"/>
                  </a:lnSpc>
                  <a:spcBef>
                    <a:spcPts val="500"/>
                  </a:spcBef>
                  <a:buClr>
                    <a:srgbClr val="002060"/>
                  </a:buClr>
                </a:pPr>
                <a:r>
                  <a:rPr lang="fr-FR" sz="1200" b="1" dirty="0">
                    <a:solidFill>
                      <a:srgbClr val="4F403F"/>
                    </a:solidFill>
                  </a:rPr>
                  <a:t> METHODOLOGIE :</a:t>
                </a:r>
                <a:endParaRPr lang="fr-FR" sz="1200" b="1" dirty="0">
                  <a:solidFill>
                    <a:srgbClr val="4F403F"/>
                  </a:solidFill>
                  <a:cs typeface="Arial"/>
                </a:endParaRPr>
              </a:p>
              <a:p>
                <a:pPr marL="539750" lvl="1" indent="359410" algn="just">
                  <a:lnSpc>
                    <a:spcPct val="100000"/>
                  </a:lnSpc>
                  <a:spcBef>
                    <a:spcPts val="500"/>
                  </a:spcBef>
                  <a:buClr>
                    <a:srgbClr val="002060"/>
                  </a:buClr>
                </a:pPr>
                <a:r>
                  <a:rPr lang="fr-FR" sz="1200" dirty="0">
                    <a:solidFill>
                      <a:srgbClr val="4F403F"/>
                    </a:solidFill>
                  </a:rPr>
                  <a:t>Evaluation de l’existant (technologies existantes, données disponibles, revue des process d’idéation existants…)</a:t>
                </a:r>
              </a:p>
              <a:p>
                <a:pPr marL="539750" lvl="1" indent="359410" algn="just">
                  <a:lnSpc>
                    <a:spcPct val="100000"/>
                  </a:lnSpc>
                  <a:spcBef>
                    <a:spcPts val="500"/>
                  </a:spcBef>
                  <a:buClr>
                    <a:srgbClr val="002060"/>
                  </a:buClr>
                </a:pPr>
                <a:r>
                  <a:rPr lang="fr-FR" sz="1200" dirty="0">
                    <a:solidFill>
                      <a:srgbClr val="4F403F"/>
                    </a:solidFill>
                    <a:cs typeface="Arial"/>
                  </a:rPr>
                  <a:t>Génération d’idées innovantes au vu des besoins futurs : brainstorming, cartes mentales, </a:t>
                </a:r>
                <a:r>
                  <a:rPr lang="fr-FR" sz="1200" dirty="0" err="1">
                    <a:solidFill>
                      <a:srgbClr val="4F403F"/>
                    </a:solidFill>
                    <a:cs typeface="Arial"/>
                  </a:rPr>
                  <a:t>Scamper</a:t>
                </a:r>
                <a:r>
                  <a:rPr lang="fr-FR" sz="1200" dirty="0">
                    <a:solidFill>
                      <a:srgbClr val="4F403F"/>
                    </a:solidFill>
                    <a:cs typeface="Arial"/>
                  </a:rPr>
                  <a:t>, </a:t>
                </a:r>
                <a:r>
                  <a:rPr lang="fr-FR" sz="1200" dirty="0" err="1">
                    <a:solidFill>
                      <a:srgbClr val="4F403F"/>
                    </a:solidFill>
                    <a:cs typeface="Arial"/>
                  </a:rPr>
                  <a:t>Brainwriting</a:t>
                </a:r>
                <a:r>
                  <a:rPr lang="fr-FR" sz="1200" dirty="0">
                    <a:solidFill>
                      <a:srgbClr val="4F403F"/>
                    </a:solidFill>
                    <a:cs typeface="Arial"/>
                  </a:rPr>
                  <a:t>,…</a:t>
                </a:r>
              </a:p>
              <a:p>
                <a:pPr marL="539750" lvl="1" indent="359410" algn="just">
                  <a:lnSpc>
                    <a:spcPct val="100000"/>
                  </a:lnSpc>
                  <a:spcBef>
                    <a:spcPts val="500"/>
                  </a:spcBef>
                  <a:buClr>
                    <a:srgbClr val="002060"/>
                  </a:buClr>
                </a:pPr>
                <a:r>
                  <a:rPr lang="fr-FR" sz="1200" dirty="0">
                    <a:solidFill>
                      <a:srgbClr val="4F403F"/>
                    </a:solidFill>
                    <a:cs typeface="Arial"/>
                  </a:rPr>
                  <a:t>Priorisation et sélection d’une idée innovante</a:t>
                </a:r>
              </a:p>
              <a:p>
                <a:pPr marL="539750" lvl="1" indent="0" algn="just">
                  <a:lnSpc>
                    <a:spcPct val="100000"/>
                  </a:lnSpc>
                  <a:spcBef>
                    <a:spcPts val="500"/>
                  </a:spcBef>
                  <a:buClr>
                    <a:srgbClr val="002060"/>
                  </a:buClr>
                  <a:buNone/>
                </a:pPr>
                <a:endParaRPr lang="fr-FR" sz="1100" b="1" dirty="0">
                  <a:solidFill>
                    <a:srgbClr val="4F403F"/>
                  </a:solidFill>
                  <a:highlight>
                    <a:srgbClr val="FFFF00"/>
                  </a:highlight>
                </a:endParaRPr>
              </a:p>
              <a:p>
                <a:pPr indent="359410" algn="just">
                  <a:lnSpc>
                    <a:spcPct val="100000"/>
                  </a:lnSpc>
                  <a:spcBef>
                    <a:spcPts val="1200"/>
                  </a:spcBef>
                  <a:buClr>
                    <a:srgbClr val="002060"/>
                  </a:buClr>
                </a:pPr>
                <a:r>
                  <a:rPr lang="fr-FR" sz="1200" b="1" dirty="0">
                    <a:solidFill>
                      <a:srgbClr val="4F403F"/>
                    </a:solidFill>
                  </a:rPr>
                  <a:t>LIVRABLES ATTENDUS : Un rapport de mission. Ce rapport devra comprendre tout ou partie des points suivants selon la mission à réaliser:</a:t>
                </a:r>
                <a:endParaRPr lang="fr-FR" sz="1200" b="1" dirty="0">
                  <a:solidFill>
                    <a:srgbClr val="4F403F"/>
                  </a:solidFill>
                  <a:cs typeface="Arial"/>
                </a:endParaRPr>
              </a:p>
              <a:p>
                <a:pPr marL="539750" lvl="1" indent="359410" algn="just">
                  <a:lnSpc>
                    <a:spcPct val="100000"/>
                  </a:lnSpc>
                  <a:spcBef>
                    <a:spcPts val="500"/>
                  </a:spcBef>
                  <a:buClr>
                    <a:srgbClr val="002060"/>
                  </a:buClr>
                </a:pPr>
                <a:r>
                  <a:rPr lang="fr-FR" sz="1200" dirty="0">
                    <a:solidFill>
                      <a:srgbClr val="4F403F"/>
                    </a:solidFill>
                    <a:cs typeface="Arial"/>
                  </a:rPr>
                  <a:t>La spécification des besoins fonctionnelles et/ou techniques de l’idée innovante retenue</a:t>
                </a:r>
              </a:p>
              <a:p>
                <a:pPr marL="539750" lvl="1" indent="359410" algn="just">
                  <a:lnSpc>
                    <a:spcPct val="100000"/>
                  </a:lnSpc>
                  <a:spcBef>
                    <a:spcPts val="500"/>
                  </a:spcBef>
                  <a:buClr>
                    <a:srgbClr val="002060"/>
                  </a:buClr>
                </a:pPr>
                <a:r>
                  <a:rPr lang="fr-FR" sz="1200" dirty="0">
                    <a:solidFill>
                      <a:srgbClr val="4F403F"/>
                    </a:solidFill>
                  </a:rPr>
                  <a:t>Les idées générées documentées, leur hiérarchisation, le choix de l'idée principale retenue / démonstration du caractère innovant de l'idée</a:t>
                </a:r>
                <a:endParaRPr lang="fr-FR" sz="1200" dirty="0">
                  <a:solidFill>
                    <a:srgbClr val="4F403F"/>
                  </a:solidFill>
                  <a:cs typeface="Arial"/>
                </a:endParaRPr>
              </a:p>
              <a:p>
                <a:pPr marL="539750" lvl="1" indent="359410" algn="just">
                  <a:lnSpc>
                    <a:spcPct val="100000"/>
                  </a:lnSpc>
                  <a:spcBef>
                    <a:spcPts val="500"/>
                  </a:spcBef>
                  <a:buClr>
                    <a:srgbClr val="002060"/>
                  </a:buClr>
                </a:pPr>
                <a:r>
                  <a:rPr lang="fr-FR" sz="1200" dirty="0">
                    <a:solidFill>
                      <a:srgbClr val="4F403F"/>
                    </a:solidFill>
                    <a:cs typeface="Arial"/>
                  </a:rPr>
                  <a:t>Le Cahier des Charges du produit/procédé ou service à développer </a:t>
                </a:r>
              </a:p>
              <a:p>
                <a:pPr marL="539750" lvl="1" indent="359410" algn="just">
                  <a:lnSpc>
                    <a:spcPct val="100000"/>
                  </a:lnSpc>
                  <a:spcBef>
                    <a:spcPts val="500"/>
                  </a:spcBef>
                  <a:buClr>
                    <a:srgbClr val="002060"/>
                  </a:buClr>
                </a:pPr>
                <a:r>
                  <a:rPr lang="fr-FR" sz="1200" dirty="0">
                    <a:solidFill>
                      <a:srgbClr val="4F403F"/>
                    </a:solidFill>
                    <a:cs typeface="Arial"/>
                  </a:rPr>
                  <a:t>Les ébauches du concept réalisées (croquis, plan, modélisation 3D) </a:t>
                </a:r>
                <a:endParaRPr lang="fr-FR" dirty="0">
                  <a:solidFill>
                    <a:srgbClr val="00789A"/>
                  </a:solidFill>
                  <a:cs typeface="Arial"/>
                </a:endParaRPr>
              </a:p>
              <a:p>
                <a:pPr marL="539750" lvl="1" indent="359410" algn="just">
                  <a:lnSpc>
                    <a:spcPct val="100000"/>
                  </a:lnSpc>
                  <a:spcBef>
                    <a:spcPts val="500"/>
                  </a:spcBef>
                  <a:buClr>
                    <a:srgbClr val="002060"/>
                  </a:buClr>
                </a:pPr>
                <a:r>
                  <a:rPr lang="fr-FR" sz="1200" dirty="0">
                    <a:solidFill>
                      <a:srgbClr val="4F403F"/>
                    </a:solidFill>
                    <a:cs typeface="Arial"/>
                  </a:rPr>
                  <a:t>Les préconisations et plan d'action des prochaines étapes</a:t>
                </a:r>
                <a:endParaRPr lang="fr-FR" sz="900" dirty="0">
                  <a:solidFill>
                    <a:srgbClr val="00789A"/>
                  </a:solidFill>
                  <a:cs typeface="Arial"/>
                </a:endParaRPr>
              </a:p>
              <a:p>
                <a:pPr marL="539750" lvl="1" indent="0" algn="just">
                  <a:lnSpc>
                    <a:spcPct val="100000"/>
                  </a:lnSpc>
                  <a:spcBef>
                    <a:spcPts val="1200"/>
                  </a:spcBef>
                  <a:buClr>
                    <a:srgbClr val="002060"/>
                  </a:buClr>
                  <a:buNone/>
                </a:pPr>
                <a:endParaRPr lang="fr-FR" sz="1200" dirty="0">
                  <a:solidFill>
                    <a:srgbClr val="4F403F"/>
                  </a:solidFill>
                  <a:cs typeface="Arial"/>
                </a:endParaRPr>
              </a:p>
              <a:p>
                <a:pPr indent="0" algn="just">
                  <a:lnSpc>
                    <a:spcPct val="100000"/>
                  </a:lnSpc>
                  <a:spcBef>
                    <a:spcPts val="500"/>
                  </a:spcBef>
                  <a:buClr>
                    <a:srgbClr val="002060"/>
                  </a:buClr>
                  <a:buNone/>
                </a:pPr>
                <a:r>
                  <a:rPr lang="fr-FR" sz="1200" b="1" dirty="0">
                    <a:solidFill>
                      <a:srgbClr val="002060"/>
                    </a:solidFill>
                    <a:cs typeface="Arial"/>
                  </a:rPr>
                  <a:t>*TRL1</a:t>
                </a:r>
                <a:r>
                  <a:rPr lang="fr-FR" sz="1200" dirty="0">
                    <a:solidFill>
                      <a:srgbClr val="4F403F"/>
                    </a:solidFill>
                    <a:cs typeface="Arial"/>
                  </a:rPr>
                  <a:t> : </a:t>
                </a:r>
                <a:r>
                  <a:rPr lang="fr-FR" sz="900" dirty="0">
                    <a:solidFill>
                      <a:srgbClr val="4F403F"/>
                    </a:solidFill>
                    <a:ea typeface="+mn-lt"/>
                    <a:cs typeface="+mn-lt"/>
                  </a:rPr>
                  <a:t>Observation du principe de base - idée conceptuelle sans preuve expérimentale (ex: idée de concevoir un vélo éco-responsable via l'utilisation de matériaux recyclés, modularité des sièges, ...) </a:t>
                </a:r>
                <a:endParaRPr lang="fr-FR" sz="900" dirty="0">
                  <a:solidFill>
                    <a:srgbClr val="00789A"/>
                  </a:solidFill>
                  <a:ea typeface="+mn-lt"/>
                  <a:cs typeface="+mn-lt"/>
                </a:endParaRPr>
              </a:p>
              <a:p>
                <a:pPr indent="0" algn="just">
                  <a:lnSpc>
                    <a:spcPct val="100000"/>
                  </a:lnSpc>
                  <a:spcBef>
                    <a:spcPts val="500"/>
                  </a:spcBef>
                  <a:buNone/>
                </a:pPr>
                <a:r>
                  <a:rPr lang="fr-FR" sz="1200" dirty="0">
                    <a:solidFill>
                      <a:srgbClr val="4F403F"/>
                    </a:solidFill>
                    <a:ea typeface="+mn-lt"/>
                    <a:cs typeface="+mn-lt"/>
                  </a:rPr>
                  <a:t>*</a:t>
                </a:r>
                <a:r>
                  <a:rPr lang="fr-FR" sz="1200" b="1" dirty="0">
                    <a:solidFill>
                      <a:srgbClr val="002060"/>
                    </a:solidFill>
                    <a:ea typeface="+mn-lt"/>
                    <a:cs typeface="+mn-lt"/>
                  </a:rPr>
                  <a:t>TRL2</a:t>
                </a:r>
                <a:r>
                  <a:rPr lang="fr-FR" sz="1200" dirty="0">
                    <a:solidFill>
                      <a:srgbClr val="4F403F"/>
                    </a:solidFill>
                    <a:ea typeface="+mn-lt"/>
                    <a:cs typeface="+mn-lt"/>
                  </a:rPr>
                  <a:t> :</a:t>
                </a:r>
                <a:r>
                  <a:rPr lang="fr-FR" sz="900" dirty="0">
                    <a:solidFill>
                      <a:srgbClr val="4F403F"/>
                    </a:solidFill>
                    <a:ea typeface="+mn-lt"/>
                    <a:cs typeface="+mn-lt"/>
                  </a:rPr>
                  <a:t> Formulation du concept technologique - production des premières ébauches: croquis et modèles 3D,(ex les conceptions mécaniques et électroniques du vélo ont été réfléchies et validées …)</a:t>
                </a:r>
                <a:endParaRPr lang="fr-FR" sz="1200" dirty="0">
                  <a:solidFill>
                    <a:srgbClr val="4F403F"/>
                  </a:solidFill>
                  <a:cs typeface="Arial"/>
                </a:endParaRPr>
              </a:p>
            </p:txBody>
          </p:sp>
        </p:grpSp>
        <p:grpSp>
          <p:nvGrpSpPr>
            <p:cNvPr id="20" name="Groupe 19">
              <a:extLst>
                <a:ext uri="{FF2B5EF4-FFF2-40B4-BE49-F238E27FC236}">
                  <a16:creationId xmlns:a16="http://schemas.microsoft.com/office/drawing/2014/main" id="{4245E1D5-F6FE-A016-4A91-6F97844B7695}"/>
                </a:ext>
              </a:extLst>
            </p:cNvPr>
            <p:cNvGrpSpPr/>
            <p:nvPr/>
          </p:nvGrpSpPr>
          <p:grpSpPr>
            <a:xfrm>
              <a:off x="450791" y="915080"/>
              <a:ext cx="720000" cy="720000"/>
              <a:chOff x="450791" y="904105"/>
              <a:chExt cx="720000" cy="720000"/>
            </a:xfrm>
          </p:grpSpPr>
          <p:pic>
            <p:nvPicPr>
              <p:cNvPr id="21" name="Image 20">
                <a:extLst>
                  <a:ext uri="{FF2B5EF4-FFF2-40B4-BE49-F238E27FC236}">
                    <a16:creationId xmlns:a16="http://schemas.microsoft.com/office/drawing/2014/main" id="{F7E8010E-A55B-6E57-FBC5-E32B4ABE0F47}"/>
                  </a:ext>
                </a:extLst>
              </p:cNvPr>
              <p:cNvPicPr>
                <a:picLocks noChangeAspect="1"/>
              </p:cNvPicPr>
              <p:nvPr/>
            </p:nvPicPr>
            <p:blipFill>
              <a:blip r:embed="rId3"/>
              <a:stretch>
                <a:fillRect/>
              </a:stretch>
            </p:blipFill>
            <p:spPr>
              <a:xfrm>
                <a:off x="450791" y="904105"/>
                <a:ext cx="720000" cy="720000"/>
              </a:xfrm>
              <a:prstGeom prst="ellipse">
                <a:avLst/>
              </a:prstGeom>
            </p:spPr>
          </p:pic>
          <p:sp>
            <p:nvSpPr>
              <p:cNvPr id="24" name="Ellipse 23">
                <a:extLst>
                  <a:ext uri="{FF2B5EF4-FFF2-40B4-BE49-F238E27FC236}">
                    <a16:creationId xmlns:a16="http://schemas.microsoft.com/office/drawing/2014/main" id="{16FA2AE7-8FAC-DEBE-AD2C-E38462E0A1C8}"/>
                  </a:ext>
                </a:extLst>
              </p:cNvPr>
              <p:cNvSpPr/>
              <p:nvPr/>
            </p:nvSpPr>
            <p:spPr>
              <a:xfrm>
                <a:off x="504776" y="1004317"/>
                <a:ext cx="576064" cy="5668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pic>
        <p:nvPicPr>
          <p:cNvPr id="11" name="Graphique 10" descr="Brainstorming de groupe contour">
            <a:extLst>
              <a:ext uri="{FF2B5EF4-FFF2-40B4-BE49-F238E27FC236}">
                <a16:creationId xmlns:a16="http://schemas.microsoft.com/office/drawing/2014/main" id="{3DD19B28-AD63-9A59-D8EE-BF6DE6254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387" y="847185"/>
            <a:ext cx="641109" cy="641109"/>
          </a:xfrm>
          <a:prstGeom prst="rect">
            <a:avLst/>
          </a:prstGeom>
        </p:spPr>
      </p:pic>
    </p:spTree>
    <p:extLst>
      <p:ext uri="{BB962C8B-B14F-4D97-AF65-F5344CB8AC3E}">
        <p14:creationId xmlns:p14="http://schemas.microsoft.com/office/powerpoint/2010/main" val="265770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3392" y="109729"/>
            <a:ext cx="11112608" cy="627000"/>
          </a:xfrm>
        </p:spPr>
        <p:txBody>
          <a:bodyPr/>
          <a:lstStyle/>
          <a:p>
            <a:r>
              <a:rPr lang="fr-FR">
                <a:solidFill>
                  <a:srgbClr val="002060"/>
                </a:solidFill>
              </a:rPr>
              <a:t>TYPOLOGIE DE MISSION (COCHER EN FONCTION DE LA MISSION RETENUE)</a:t>
            </a:r>
          </a:p>
        </p:txBody>
      </p:sp>
      <p:grpSp>
        <p:nvGrpSpPr>
          <p:cNvPr id="42" name="Groupe 41">
            <a:extLst>
              <a:ext uri="{FF2B5EF4-FFF2-40B4-BE49-F238E27FC236}">
                <a16:creationId xmlns:a16="http://schemas.microsoft.com/office/drawing/2014/main" id="{065A9290-47FE-3991-976F-34A17E0E79C4}"/>
              </a:ext>
            </a:extLst>
          </p:cNvPr>
          <p:cNvGrpSpPr/>
          <p:nvPr/>
        </p:nvGrpSpPr>
        <p:grpSpPr>
          <a:xfrm>
            <a:off x="488706" y="803779"/>
            <a:ext cx="11429051" cy="5944495"/>
            <a:chOff x="1865318" y="797724"/>
            <a:chExt cx="9636494" cy="7603824"/>
          </a:xfrm>
        </p:grpSpPr>
        <p:sp>
          <p:nvSpPr>
            <p:cNvPr id="46" name="Rectangle 45">
              <a:extLst>
                <a:ext uri="{FF2B5EF4-FFF2-40B4-BE49-F238E27FC236}">
                  <a16:creationId xmlns:a16="http://schemas.microsoft.com/office/drawing/2014/main" id="{7B97DE76-BE24-BE71-C941-E67B38B0C6CC}"/>
                </a:ext>
              </a:extLst>
            </p:cNvPr>
            <p:cNvSpPr/>
            <p:nvPr/>
          </p:nvSpPr>
          <p:spPr>
            <a:xfrm>
              <a:off x="1865318" y="797724"/>
              <a:ext cx="9636494" cy="82828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pc="300">
                  <a:solidFill>
                    <a:schemeClr val="bg1"/>
                  </a:solidFill>
                </a:rPr>
                <a:t>FAISABILITE TECHNIQUE</a:t>
              </a:r>
            </a:p>
          </p:txBody>
        </p:sp>
        <p:sp>
          <p:nvSpPr>
            <p:cNvPr id="47" name="ZoneTexte 46">
              <a:extLst>
                <a:ext uri="{FF2B5EF4-FFF2-40B4-BE49-F238E27FC236}">
                  <a16:creationId xmlns:a16="http://schemas.microsoft.com/office/drawing/2014/main" id="{29059604-A957-5487-6CE7-54A14F1EB3E5}"/>
                </a:ext>
              </a:extLst>
            </p:cNvPr>
            <p:cNvSpPr txBox="1">
              <a:spLocks/>
            </p:cNvSpPr>
            <p:nvPr/>
          </p:nvSpPr>
          <p:spPr>
            <a:xfrm>
              <a:off x="1865319" y="1508165"/>
              <a:ext cx="9636493" cy="6893383"/>
            </a:xfrm>
            <a:prstGeom prst="rect">
              <a:avLst/>
            </a:prstGeom>
            <a:solidFill>
              <a:schemeClr val="bg1">
                <a:lumMod val="95000"/>
              </a:schemeClr>
            </a:solidFill>
            <a:ln w="19050">
              <a:noFill/>
            </a:ln>
          </p:spPr>
          <p:txBody>
            <a:bodyPr lIns="91440" tIns="45720" rIns="91440" bIns="45720" anchor="t"/>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indent="0" algn="just">
                <a:lnSpc>
                  <a:spcPct val="100000"/>
                </a:lnSpc>
                <a:spcBef>
                  <a:spcPts val="1200"/>
                </a:spcBef>
                <a:buNone/>
              </a:pPr>
              <a:endParaRPr lang="fr-FR" sz="1200" b="1">
                <a:solidFill>
                  <a:srgbClr val="4F403F"/>
                </a:solidFill>
              </a:endParaRPr>
            </a:p>
            <a:p>
              <a:pPr indent="359410" algn="just">
                <a:lnSpc>
                  <a:spcPct val="100000"/>
                </a:lnSpc>
                <a:spcBef>
                  <a:spcPts val="1200"/>
                </a:spcBef>
                <a:buClr>
                  <a:srgbClr val="002060"/>
                </a:buClr>
                <a:buFont typeface="Calibri" panose="05000000000000000000" pitchFamily="2" charset="2"/>
                <a:buChar char="-"/>
              </a:pPr>
              <a:r>
                <a:rPr lang="fr-FR" sz="1200" b="1">
                  <a:solidFill>
                    <a:srgbClr val="4F403F"/>
                  </a:solidFill>
                </a:rPr>
                <a:t>OBJECTIFS :</a:t>
              </a:r>
              <a:endParaRPr lang="fr-FR" sz="1200">
                <a:cs typeface="Arial"/>
              </a:endParaRPr>
            </a:p>
            <a:p>
              <a:pPr indent="0" algn="just">
                <a:lnSpc>
                  <a:spcPct val="100000"/>
                </a:lnSpc>
                <a:spcBef>
                  <a:spcPts val="600"/>
                </a:spcBef>
                <a:buNone/>
              </a:pPr>
              <a:r>
                <a:rPr lang="fr-FR" sz="1200">
                  <a:solidFill>
                    <a:srgbClr val="4F403F"/>
                  </a:solidFill>
                </a:rPr>
                <a:t>Valider la preuve expérimentale de conception d'un projet innovant et évaluer les performances et les capacités du produit conceptualisé afin d'apprécier l'aptitude de celui-ci à fonctionner </a:t>
              </a:r>
              <a:r>
                <a:rPr lang="fr-FR" sz="1200" b="1">
                  <a:solidFill>
                    <a:srgbClr val="002060"/>
                  </a:solidFill>
                </a:rPr>
                <a:t>(TRL3 et TRL4)*</a:t>
              </a:r>
              <a:r>
                <a:rPr lang="fr-FR" sz="1200">
                  <a:solidFill>
                    <a:srgbClr val="4F403F"/>
                  </a:solidFill>
                </a:rPr>
                <a:t>.</a:t>
              </a:r>
              <a:endParaRPr lang="fr-FR" sz="1200">
                <a:solidFill>
                  <a:srgbClr val="00789A"/>
                </a:solidFill>
                <a:cs typeface="Arial"/>
              </a:endParaRPr>
            </a:p>
            <a:p>
              <a:pPr indent="0" algn="just">
                <a:lnSpc>
                  <a:spcPct val="100000"/>
                </a:lnSpc>
                <a:spcBef>
                  <a:spcPts val="600"/>
                </a:spcBef>
                <a:buNone/>
              </a:pPr>
              <a:endParaRPr lang="fr-FR" sz="1200">
                <a:solidFill>
                  <a:srgbClr val="4F403F"/>
                </a:solidFill>
                <a:cs typeface="Arial"/>
              </a:endParaRPr>
            </a:p>
            <a:p>
              <a:pPr indent="0" algn="just">
                <a:lnSpc>
                  <a:spcPct val="100000"/>
                </a:lnSpc>
                <a:spcBef>
                  <a:spcPts val="600"/>
                </a:spcBef>
                <a:buNone/>
              </a:pPr>
              <a:r>
                <a:rPr lang="fr-FR" sz="1200">
                  <a:solidFill>
                    <a:srgbClr val="4F403F"/>
                  </a:solidFill>
                  <a:cs typeface="Arial"/>
                </a:rPr>
                <a:t>Le contenu de la mission varie selon le stade d'avancement du projet lors de la demande :</a:t>
              </a:r>
              <a:endParaRPr lang="fr-FR" sz="1200">
                <a:cs typeface="Arial"/>
              </a:endParaRPr>
            </a:p>
            <a:p>
              <a:pPr indent="359410" algn="just">
                <a:lnSpc>
                  <a:spcPct val="100000"/>
                </a:lnSpc>
                <a:spcBef>
                  <a:spcPts val="600"/>
                </a:spcBef>
                <a:buClr>
                  <a:srgbClr val="002060"/>
                </a:buClr>
                <a:buFont typeface="Calibri" panose="05000000000000000000" pitchFamily="2" charset="2"/>
                <a:buChar char="-"/>
              </a:pPr>
              <a:r>
                <a:rPr lang="fr-FR" sz="1200" b="1">
                  <a:solidFill>
                    <a:srgbClr val="4F403F"/>
                  </a:solidFill>
                </a:rPr>
                <a:t>METHODOLOGIE PRECONISEE :</a:t>
              </a:r>
              <a:endParaRPr lang="fr-FR" sz="1200" b="1">
                <a:solidFill>
                  <a:srgbClr val="4F403F"/>
                </a:solidFill>
                <a:cs typeface="Arial"/>
              </a:endParaRPr>
            </a:p>
            <a:p>
              <a:pPr marL="539750" lvl="1" indent="359410" algn="just">
                <a:lnSpc>
                  <a:spcPct val="100000"/>
                </a:lnSpc>
                <a:spcBef>
                  <a:spcPts val="600"/>
                </a:spcBef>
                <a:buClr>
                  <a:srgbClr val="002060"/>
                </a:buClr>
              </a:pPr>
              <a:r>
                <a:rPr lang="fr-FR" sz="1200">
                  <a:solidFill>
                    <a:srgbClr val="4F403F"/>
                  </a:solidFill>
                </a:rPr>
                <a:t>Audit : recueil des données et analyse des besoins</a:t>
              </a:r>
              <a:endParaRPr lang="fr-FR" sz="1200">
                <a:solidFill>
                  <a:srgbClr val="4F403F"/>
                </a:solidFill>
                <a:cs typeface="Arial"/>
              </a:endParaRPr>
            </a:p>
            <a:p>
              <a:pPr marL="539750" lvl="1" indent="359410">
                <a:lnSpc>
                  <a:spcPct val="100000"/>
                </a:lnSpc>
                <a:spcBef>
                  <a:spcPts val="600"/>
                </a:spcBef>
                <a:buClr>
                  <a:srgbClr val="002060"/>
                </a:buClr>
              </a:pPr>
              <a:r>
                <a:rPr lang="fr-FR" sz="1200">
                  <a:solidFill>
                    <a:srgbClr val="4F403F"/>
                  </a:solidFill>
                </a:rPr>
                <a:t>Réalisation du premier prototype/maquette expérimental(e) à l'échelle laboratoire, permettant de valider les principes de base de la conception (TRL 3)</a:t>
              </a:r>
              <a:endParaRPr lang="fr-FR" sz="1200">
                <a:solidFill>
                  <a:srgbClr val="4F403F"/>
                </a:solidFill>
                <a:cs typeface="Arial"/>
              </a:endParaRPr>
            </a:p>
            <a:p>
              <a:pPr marL="539750" lvl="1" indent="359410">
                <a:lnSpc>
                  <a:spcPct val="100000"/>
                </a:lnSpc>
                <a:spcBef>
                  <a:spcPts val="600"/>
                </a:spcBef>
                <a:buClr>
                  <a:srgbClr val="002060"/>
                </a:buClr>
              </a:pPr>
              <a:r>
                <a:rPr lang="fr-FR" sz="1200">
                  <a:solidFill>
                    <a:srgbClr val="4F403F"/>
                  </a:solidFill>
                  <a:cs typeface="Arial"/>
                </a:rPr>
                <a:t>Réalisation de tests approfondis pour l'évaluation des performances et des capacités (résistance, durabilité,...) du produit (TRL 4)</a:t>
              </a:r>
            </a:p>
            <a:p>
              <a:pPr marL="539750" lvl="1" indent="0">
                <a:lnSpc>
                  <a:spcPct val="100000"/>
                </a:lnSpc>
                <a:spcBef>
                  <a:spcPts val="1200"/>
                </a:spcBef>
                <a:buClr>
                  <a:srgbClr val="002060"/>
                </a:buClr>
                <a:buNone/>
              </a:pPr>
              <a:endParaRPr lang="fr-FR" sz="1200">
                <a:solidFill>
                  <a:srgbClr val="4F403F"/>
                </a:solidFill>
                <a:cs typeface="Arial"/>
              </a:endParaRPr>
            </a:p>
            <a:p>
              <a:pPr indent="359410" algn="just">
                <a:lnSpc>
                  <a:spcPct val="100000"/>
                </a:lnSpc>
                <a:spcBef>
                  <a:spcPts val="1200"/>
                </a:spcBef>
                <a:buClr>
                  <a:srgbClr val="002060"/>
                </a:buClr>
                <a:buFont typeface="Calibri" panose="05000000000000000000" pitchFamily="2" charset="2"/>
                <a:buChar char="-"/>
              </a:pPr>
              <a:r>
                <a:rPr lang="fr-FR" sz="1200" b="1">
                  <a:solidFill>
                    <a:srgbClr val="4F403F"/>
                  </a:solidFill>
                </a:rPr>
                <a:t>LIVRABLES ATTENDUS : Un rapport de mission qui, selon la mission définie, devra comprendre :</a:t>
              </a:r>
              <a:endParaRPr lang="fr-FR" sz="1200" b="1">
                <a:solidFill>
                  <a:srgbClr val="4F403F"/>
                </a:solidFill>
                <a:cs typeface="Arial"/>
              </a:endParaRPr>
            </a:p>
            <a:p>
              <a:pPr marL="539750" lvl="1" indent="359410" algn="just">
                <a:lnSpc>
                  <a:spcPct val="100000"/>
                </a:lnSpc>
                <a:spcBef>
                  <a:spcPts val="600"/>
                </a:spcBef>
                <a:buClr>
                  <a:srgbClr val="002060"/>
                </a:buClr>
              </a:pPr>
              <a:r>
                <a:rPr lang="fr-FR" sz="1200">
                  <a:solidFill>
                    <a:srgbClr val="4F403F"/>
                  </a:solidFill>
                </a:rPr>
                <a:t>La construction du 1er prototype expérimental; Ce livrable devra être illustré par des photos/plans/images</a:t>
              </a:r>
            </a:p>
            <a:p>
              <a:pPr marL="539750" lvl="1" indent="359410" algn="just">
                <a:lnSpc>
                  <a:spcPct val="100000"/>
                </a:lnSpc>
                <a:spcBef>
                  <a:spcPts val="600"/>
                </a:spcBef>
                <a:buClr>
                  <a:srgbClr val="002060"/>
                </a:buClr>
              </a:pPr>
              <a:r>
                <a:rPr lang="fr-FR" sz="1200">
                  <a:solidFill>
                    <a:srgbClr val="4F403F"/>
                  </a:solidFill>
                </a:rPr>
                <a:t>Les résultats des études analytiques ou des tests de validation du prototype expérimental;</a:t>
              </a:r>
            </a:p>
            <a:p>
              <a:pPr marL="539750" lvl="1" indent="359410" algn="just">
                <a:lnSpc>
                  <a:spcPct val="100000"/>
                </a:lnSpc>
                <a:spcBef>
                  <a:spcPts val="600"/>
                </a:spcBef>
                <a:buClr>
                  <a:srgbClr val="002060"/>
                </a:buClr>
              </a:pPr>
              <a:r>
                <a:rPr lang="fr-FR" sz="1200">
                  <a:solidFill>
                    <a:srgbClr val="4F403F"/>
                  </a:solidFill>
                </a:rPr>
                <a:t>Les préconisations et plan d'action des prochaines étapes</a:t>
              </a:r>
              <a:endParaRPr lang="fr-FR" sz="1200">
                <a:solidFill>
                  <a:srgbClr val="4F403F"/>
                </a:solidFill>
                <a:cs typeface="Arial"/>
              </a:endParaRPr>
            </a:p>
            <a:p>
              <a:pPr marL="539750" lvl="1" indent="0" algn="just">
                <a:lnSpc>
                  <a:spcPct val="100000"/>
                </a:lnSpc>
                <a:spcBef>
                  <a:spcPts val="600"/>
                </a:spcBef>
                <a:buClr>
                  <a:srgbClr val="002060"/>
                </a:buClr>
                <a:buNone/>
              </a:pPr>
              <a:endParaRPr lang="fr-FR" sz="1200">
                <a:solidFill>
                  <a:srgbClr val="4F403F"/>
                </a:solidFill>
                <a:cs typeface="Arial"/>
              </a:endParaRPr>
            </a:p>
            <a:p>
              <a:pPr marL="539750" lvl="1" indent="0" algn="just">
                <a:lnSpc>
                  <a:spcPct val="100000"/>
                </a:lnSpc>
                <a:spcBef>
                  <a:spcPts val="600"/>
                </a:spcBef>
                <a:buFont typeface="Arial" panose="020B0604020202020204" pitchFamily="34" charset="0"/>
                <a:buNone/>
              </a:pPr>
              <a:endParaRPr lang="fr-FR" sz="1200">
                <a:solidFill>
                  <a:srgbClr val="4F403F"/>
                </a:solidFill>
                <a:cs typeface="Arial"/>
              </a:endParaRPr>
            </a:p>
            <a:p>
              <a:pPr indent="0" algn="just">
                <a:lnSpc>
                  <a:spcPct val="100000"/>
                </a:lnSpc>
                <a:spcBef>
                  <a:spcPts val="600"/>
                </a:spcBef>
                <a:buClr>
                  <a:srgbClr val="002060"/>
                </a:buClr>
                <a:buNone/>
              </a:pPr>
              <a:r>
                <a:rPr lang="fr-FR" sz="1200" b="1">
                  <a:solidFill>
                    <a:srgbClr val="002060"/>
                  </a:solidFill>
                  <a:cs typeface="Arial"/>
                </a:rPr>
                <a:t>*TRL3 :</a:t>
              </a:r>
              <a:r>
                <a:rPr lang="fr-FR" sz="1200">
                  <a:solidFill>
                    <a:srgbClr val="4F403F"/>
                  </a:solidFill>
                  <a:cs typeface="Arial"/>
                </a:rPr>
                <a:t> </a:t>
              </a:r>
              <a:r>
                <a:rPr lang="fr-FR" sz="1000">
                  <a:solidFill>
                    <a:srgbClr val="4F403F"/>
                  </a:solidFill>
                  <a:cs typeface="Arial"/>
                </a:rPr>
                <a:t>Réalisation du 1er prototype/maquette expérimental(e) au stade laboratoire </a:t>
              </a:r>
              <a:r>
                <a:rPr lang="fr-FR" sz="1000">
                  <a:solidFill>
                    <a:srgbClr val="4F403F"/>
                  </a:solidFill>
                  <a:ea typeface="+mn-lt"/>
                  <a:cs typeface="+mn-lt"/>
                </a:rPr>
                <a:t>afin de valider les principes de base de la conception</a:t>
              </a:r>
            </a:p>
            <a:p>
              <a:pPr indent="0" algn="just">
                <a:lnSpc>
                  <a:spcPct val="100000"/>
                </a:lnSpc>
                <a:spcBef>
                  <a:spcPts val="600"/>
                </a:spcBef>
                <a:buNone/>
              </a:pPr>
              <a:r>
                <a:rPr lang="fr-FR" sz="1200" b="1">
                  <a:solidFill>
                    <a:srgbClr val="002060"/>
                  </a:solidFill>
                  <a:cs typeface="Arial"/>
                </a:rPr>
                <a:t>*TRL4 </a:t>
              </a:r>
              <a:r>
                <a:rPr lang="fr-FR" sz="1200">
                  <a:solidFill>
                    <a:srgbClr val="4F403F"/>
                  </a:solidFill>
                  <a:cs typeface="Arial"/>
                </a:rPr>
                <a:t>: </a:t>
              </a:r>
              <a:r>
                <a:rPr lang="fr-FR" sz="1000">
                  <a:solidFill>
                    <a:srgbClr val="4F403F"/>
                  </a:solidFill>
                  <a:ea typeface="+mn-lt"/>
                  <a:cs typeface="+mn-lt"/>
                </a:rPr>
                <a:t>Validation de la technologie en laboratoire via la réalisation de tests sur les performances et les capacités du prototype/maquette</a:t>
              </a:r>
            </a:p>
          </p:txBody>
        </p:sp>
      </p:grpSp>
      <p:sp>
        <p:nvSpPr>
          <p:cNvPr id="7" name="Rectangle 6">
            <a:extLst>
              <a:ext uri="{FF2B5EF4-FFF2-40B4-BE49-F238E27FC236}">
                <a16:creationId xmlns:a16="http://schemas.microsoft.com/office/drawing/2014/main" id="{694B8099-6B19-B1D8-35E9-FC362BCEF7A3}"/>
              </a:ext>
            </a:extLst>
          </p:cNvPr>
          <p:cNvSpPr/>
          <p:nvPr/>
        </p:nvSpPr>
        <p:spPr>
          <a:xfrm>
            <a:off x="10995168" y="941153"/>
            <a:ext cx="329750" cy="28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pic>
        <p:nvPicPr>
          <p:cNvPr id="13" name="Image 20">
            <a:extLst>
              <a:ext uri="{FF2B5EF4-FFF2-40B4-BE49-F238E27FC236}">
                <a16:creationId xmlns:a16="http://schemas.microsoft.com/office/drawing/2014/main" id="{06DD4F2D-B458-0ADF-14B6-EC32C7E8999B}"/>
              </a:ext>
            </a:extLst>
          </p:cNvPr>
          <p:cNvPicPr>
            <a:picLocks noChangeAspect="1"/>
          </p:cNvPicPr>
          <p:nvPr/>
        </p:nvPicPr>
        <p:blipFill>
          <a:blip r:embed="rId3"/>
          <a:stretch>
            <a:fillRect/>
          </a:stretch>
        </p:blipFill>
        <p:spPr>
          <a:xfrm>
            <a:off x="121294" y="803779"/>
            <a:ext cx="721884" cy="735686"/>
          </a:xfrm>
          <a:prstGeom prst="ellipse">
            <a:avLst/>
          </a:prstGeom>
        </p:spPr>
      </p:pic>
      <p:sp>
        <p:nvSpPr>
          <p:cNvPr id="15" name="Ellipse 23">
            <a:extLst>
              <a:ext uri="{FF2B5EF4-FFF2-40B4-BE49-F238E27FC236}">
                <a16:creationId xmlns:a16="http://schemas.microsoft.com/office/drawing/2014/main" id="{A1E40DB8-0744-B1F4-1859-2A3E6CF8B5DD}"/>
              </a:ext>
            </a:extLst>
          </p:cNvPr>
          <p:cNvSpPr/>
          <p:nvPr/>
        </p:nvSpPr>
        <p:spPr>
          <a:xfrm>
            <a:off x="198866" y="869813"/>
            <a:ext cx="577571" cy="579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8" name="Graphique 7" descr="Plan contour">
            <a:extLst>
              <a:ext uri="{FF2B5EF4-FFF2-40B4-BE49-F238E27FC236}">
                <a16:creationId xmlns:a16="http://schemas.microsoft.com/office/drawing/2014/main" id="{BB913B16-41F9-82E3-2606-1D9949018D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566" y="911688"/>
            <a:ext cx="458973" cy="458973"/>
          </a:xfrm>
          <a:prstGeom prst="rect">
            <a:avLst/>
          </a:prstGeom>
        </p:spPr>
      </p:pic>
    </p:spTree>
    <p:extLst>
      <p:ext uri="{BB962C8B-B14F-4D97-AF65-F5344CB8AC3E}">
        <p14:creationId xmlns:p14="http://schemas.microsoft.com/office/powerpoint/2010/main" val="378016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 37">
            <a:extLst>
              <a:ext uri="{FF2B5EF4-FFF2-40B4-BE49-F238E27FC236}">
                <a16:creationId xmlns:a16="http://schemas.microsoft.com/office/drawing/2014/main" id="{3E8B15F6-25CB-1520-60C0-A1DDF2F5DF85}"/>
              </a:ext>
            </a:extLst>
          </p:cNvPr>
          <p:cNvGrpSpPr/>
          <p:nvPr/>
        </p:nvGrpSpPr>
        <p:grpSpPr>
          <a:xfrm>
            <a:off x="273398" y="836712"/>
            <a:ext cx="11587474" cy="5531177"/>
            <a:chOff x="-1341903" y="894217"/>
            <a:chExt cx="11176602" cy="5492250"/>
          </a:xfrm>
        </p:grpSpPr>
        <p:grpSp>
          <p:nvGrpSpPr>
            <p:cNvPr id="3" name="Groupe 2">
              <a:extLst>
                <a:ext uri="{FF2B5EF4-FFF2-40B4-BE49-F238E27FC236}">
                  <a16:creationId xmlns:a16="http://schemas.microsoft.com/office/drawing/2014/main" id="{E51E3FA2-8966-0DF7-1032-EF3EC26E2A6A}"/>
                </a:ext>
              </a:extLst>
            </p:cNvPr>
            <p:cNvGrpSpPr/>
            <p:nvPr/>
          </p:nvGrpSpPr>
          <p:grpSpPr>
            <a:xfrm>
              <a:off x="-1341903" y="894217"/>
              <a:ext cx="11176602" cy="5492250"/>
              <a:chOff x="-1587111" y="914896"/>
              <a:chExt cx="11176602" cy="5492250"/>
            </a:xfrm>
          </p:grpSpPr>
          <p:grpSp>
            <p:nvGrpSpPr>
              <p:cNvPr id="19" name="Groupe 18">
                <a:extLst>
                  <a:ext uri="{FF2B5EF4-FFF2-40B4-BE49-F238E27FC236}">
                    <a16:creationId xmlns:a16="http://schemas.microsoft.com/office/drawing/2014/main" id="{450CA73C-E0B5-2B9A-5839-8525660695FE}"/>
                  </a:ext>
                </a:extLst>
              </p:cNvPr>
              <p:cNvGrpSpPr/>
              <p:nvPr/>
            </p:nvGrpSpPr>
            <p:grpSpPr>
              <a:xfrm>
                <a:off x="-1293925" y="914896"/>
                <a:ext cx="10883416" cy="5492250"/>
                <a:chOff x="5055079" y="782763"/>
                <a:chExt cx="9200454" cy="6407486"/>
              </a:xfrm>
            </p:grpSpPr>
            <p:sp>
              <p:nvSpPr>
                <p:cNvPr id="27" name="Rectangle 26">
                  <a:extLst>
                    <a:ext uri="{FF2B5EF4-FFF2-40B4-BE49-F238E27FC236}">
                      <a16:creationId xmlns:a16="http://schemas.microsoft.com/office/drawing/2014/main" id="{11BCE288-77B2-A12A-5C92-118C878095AB}"/>
                    </a:ext>
                  </a:extLst>
                </p:cNvPr>
                <p:cNvSpPr/>
                <p:nvPr/>
              </p:nvSpPr>
              <p:spPr>
                <a:xfrm>
                  <a:off x="5055079" y="782763"/>
                  <a:ext cx="9189923" cy="94471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b="1" spc="300">
                      <a:solidFill>
                        <a:schemeClr val="bg1"/>
                      </a:solidFill>
                    </a:rPr>
                    <a:t>FAISABILITE TECHNICO-ECONOMIQUE</a:t>
                  </a:r>
                </a:p>
              </p:txBody>
            </p:sp>
            <p:sp>
              <p:nvSpPr>
                <p:cNvPr id="30" name="ZoneTexte 29">
                  <a:extLst>
                    <a:ext uri="{FF2B5EF4-FFF2-40B4-BE49-F238E27FC236}">
                      <a16:creationId xmlns:a16="http://schemas.microsoft.com/office/drawing/2014/main" id="{E050BEAE-A96F-07F8-9D3A-6499584D6AD5}"/>
                    </a:ext>
                  </a:extLst>
                </p:cNvPr>
                <p:cNvSpPr txBox="1"/>
                <p:nvPr/>
              </p:nvSpPr>
              <p:spPr>
                <a:xfrm>
                  <a:off x="5055079" y="1637709"/>
                  <a:ext cx="9200454" cy="5552540"/>
                </a:xfrm>
                <a:prstGeom prst="rect">
                  <a:avLst/>
                </a:prstGeom>
                <a:solidFill>
                  <a:schemeClr val="bg1">
                    <a:lumMod val="95000"/>
                  </a:schemeClr>
                </a:solidFill>
                <a:ln w="19050">
                  <a:noFill/>
                </a:ln>
              </p:spPr>
              <p:txBody>
                <a:bodyPr lIns="91440" tIns="45720" rIns="91440" bIns="45720"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0" lvl="1" indent="359410" algn="just">
                    <a:lnSpc>
                      <a:spcPct val="100000"/>
                    </a:lnSpc>
                    <a:spcBef>
                      <a:spcPts val="1200"/>
                    </a:spcBef>
                    <a:buClr>
                      <a:srgbClr val="002060"/>
                    </a:buClr>
                    <a:buFont typeface="Wingdings" panose="05000000000000000000" pitchFamily="2" charset="2"/>
                    <a:buChar char="è"/>
                  </a:pPr>
                  <a:r>
                    <a:rPr lang="fr-FR" sz="1200" b="1">
                      <a:solidFill>
                        <a:srgbClr val="4F403F"/>
                      </a:solidFill>
                    </a:rPr>
                    <a:t>OBJECTIFS :</a:t>
                  </a:r>
                </a:p>
                <a:p>
                  <a:pPr indent="0" algn="just">
                    <a:lnSpc>
                      <a:spcPct val="100000"/>
                    </a:lnSpc>
                    <a:spcBef>
                      <a:spcPts val="600"/>
                    </a:spcBef>
                    <a:buNone/>
                  </a:pPr>
                  <a:r>
                    <a:rPr lang="fr-FR" sz="1200" b="0" i="0">
                      <a:solidFill>
                        <a:srgbClr val="040C28"/>
                      </a:solidFill>
                      <a:effectLst/>
                    </a:rPr>
                    <a:t>Elaboration d’une analyse complète et objective d'une technologie</a:t>
                  </a:r>
                  <a:r>
                    <a:rPr lang="fr-FR" sz="1200">
                      <a:solidFill>
                        <a:srgbClr val="040C28"/>
                      </a:solidFill>
                    </a:rPr>
                    <a:t>,</a:t>
                  </a:r>
                  <a:r>
                    <a:rPr lang="fr-FR" sz="1200" b="0" i="0">
                      <a:solidFill>
                        <a:srgbClr val="040C28"/>
                      </a:solidFill>
                      <a:effectLst/>
                    </a:rPr>
                    <a:t> </a:t>
                  </a:r>
                  <a:r>
                    <a:rPr lang="fr-FR" sz="1200">
                      <a:solidFill>
                        <a:srgbClr val="040C28"/>
                      </a:solidFill>
                    </a:rPr>
                    <a:t>d'un</a:t>
                  </a:r>
                  <a:r>
                    <a:rPr lang="fr-FR" sz="1200" b="0" i="0">
                      <a:solidFill>
                        <a:srgbClr val="040C28"/>
                      </a:solidFill>
                      <a:effectLst/>
                    </a:rPr>
                    <a:t> marché</a:t>
                  </a:r>
                  <a:r>
                    <a:rPr lang="fr-FR" sz="1200">
                      <a:solidFill>
                        <a:srgbClr val="040C28"/>
                      </a:solidFill>
                    </a:rPr>
                    <a:t> adressé et du retour sur investissement du projet d'entreprise</a:t>
                  </a:r>
                  <a:r>
                    <a:rPr lang="fr-FR" sz="1200">
                      <a:solidFill>
                        <a:srgbClr val="474747"/>
                      </a:solidFill>
                    </a:rPr>
                    <a:t>.</a:t>
                  </a:r>
                  <a:r>
                    <a:rPr lang="fr-FR" sz="1200" b="0" i="0">
                      <a:solidFill>
                        <a:srgbClr val="474747"/>
                      </a:solidFill>
                      <a:effectLst/>
                    </a:rPr>
                    <a:t> Cette analyse doit permettre aux entreprises de prendre des décisions éclairées sur la poursuite de </a:t>
                  </a:r>
                  <a:r>
                    <a:rPr lang="fr-FR" sz="1200">
                      <a:solidFill>
                        <a:srgbClr val="474747"/>
                      </a:solidFill>
                    </a:rPr>
                    <a:t>leur </a:t>
                  </a:r>
                  <a:r>
                    <a:rPr lang="fr-FR" sz="1200" b="0" i="0">
                      <a:solidFill>
                        <a:srgbClr val="474747"/>
                      </a:solidFill>
                      <a:effectLst/>
                    </a:rPr>
                    <a:t>projet.</a:t>
                  </a:r>
                  <a:endParaRPr lang="fr-FR" sz="1200">
                    <a:solidFill>
                      <a:srgbClr val="4F403F"/>
                    </a:solidFill>
                  </a:endParaRPr>
                </a:p>
                <a:p>
                  <a:pPr marL="0" indent="0" algn="just">
                    <a:lnSpc>
                      <a:spcPct val="100000"/>
                    </a:lnSpc>
                    <a:spcBef>
                      <a:spcPts val="600"/>
                    </a:spcBef>
                    <a:buNone/>
                  </a:pPr>
                  <a:endParaRPr lang="fr-FR" sz="1100">
                    <a:solidFill>
                      <a:srgbClr val="474747"/>
                    </a:solidFill>
                  </a:endParaRPr>
                </a:p>
                <a:p>
                  <a:pPr marL="0" lvl="1" indent="359410" algn="just">
                    <a:lnSpc>
                      <a:spcPct val="100000"/>
                    </a:lnSpc>
                    <a:spcBef>
                      <a:spcPts val="1200"/>
                    </a:spcBef>
                    <a:buClr>
                      <a:srgbClr val="002060"/>
                    </a:buClr>
                    <a:buFont typeface="Wingdings" panose="05000000000000000000" pitchFamily="2" charset="2"/>
                    <a:buChar char="è"/>
                  </a:pPr>
                  <a:r>
                    <a:rPr lang="fr-FR" sz="1200" b="1">
                      <a:solidFill>
                        <a:srgbClr val="4F403F"/>
                      </a:solidFill>
                    </a:rPr>
                    <a:t>METHODOLOGIE PRECONISEE :</a:t>
                  </a:r>
                  <a:endParaRPr lang="fr-FR" sz="1200" b="1">
                    <a:solidFill>
                      <a:srgbClr val="4F403F"/>
                    </a:solidFill>
                    <a:cs typeface="Arial"/>
                  </a:endParaRPr>
                </a:p>
                <a:p>
                  <a:pPr marL="539750" lvl="1" indent="359410" algn="just">
                    <a:lnSpc>
                      <a:spcPct val="100000"/>
                    </a:lnSpc>
                    <a:spcBef>
                      <a:spcPts val="600"/>
                    </a:spcBef>
                    <a:buClr>
                      <a:srgbClr val="002060"/>
                    </a:buClr>
                  </a:pPr>
                  <a:r>
                    <a:rPr lang="fr-FR" sz="1200">
                      <a:solidFill>
                        <a:srgbClr val="040C28"/>
                      </a:solidFill>
                    </a:rPr>
                    <a:t>Audit : analyse des données et des besoins</a:t>
                  </a:r>
                  <a:endParaRPr lang="fr-FR" sz="1200">
                    <a:solidFill>
                      <a:srgbClr val="040C28"/>
                    </a:solidFill>
                    <a:cs typeface="Arial"/>
                  </a:endParaRPr>
                </a:p>
                <a:p>
                  <a:pPr marL="539750" lvl="1" indent="359410" algn="just">
                    <a:lnSpc>
                      <a:spcPct val="100000"/>
                    </a:lnSpc>
                    <a:spcBef>
                      <a:spcPts val="600"/>
                    </a:spcBef>
                    <a:buClr>
                      <a:srgbClr val="002060"/>
                    </a:buClr>
                  </a:pPr>
                  <a:r>
                    <a:rPr lang="fr-FR" sz="1200">
                      <a:solidFill>
                        <a:srgbClr val="040C28"/>
                      </a:solidFill>
                    </a:rPr>
                    <a:t>Evaluation technologique</a:t>
                  </a:r>
                  <a:endParaRPr lang="fr-FR" sz="1200">
                    <a:solidFill>
                      <a:srgbClr val="040C28"/>
                    </a:solidFill>
                    <a:cs typeface="Arial"/>
                  </a:endParaRPr>
                </a:p>
                <a:p>
                  <a:pPr marL="539750" lvl="1" indent="359410" algn="just">
                    <a:lnSpc>
                      <a:spcPct val="100000"/>
                    </a:lnSpc>
                    <a:spcBef>
                      <a:spcPts val="600"/>
                    </a:spcBef>
                    <a:buClr>
                      <a:srgbClr val="002060"/>
                    </a:buClr>
                  </a:pPr>
                  <a:r>
                    <a:rPr lang="fr-FR" sz="1200">
                      <a:solidFill>
                        <a:srgbClr val="040C28"/>
                      </a:solidFill>
                    </a:rPr>
                    <a:t>Analyse stratégique du marché : concurrence et positionnement</a:t>
                  </a:r>
                  <a:endParaRPr lang="fr-FR" sz="1200">
                    <a:solidFill>
                      <a:srgbClr val="040C28"/>
                    </a:solidFill>
                    <a:cs typeface="Arial"/>
                  </a:endParaRPr>
                </a:p>
                <a:p>
                  <a:pPr marL="539750" lvl="1" indent="359410" algn="just">
                    <a:lnSpc>
                      <a:spcPct val="100000"/>
                    </a:lnSpc>
                    <a:spcBef>
                      <a:spcPts val="600"/>
                    </a:spcBef>
                    <a:buClr>
                      <a:srgbClr val="002060"/>
                    </a:buClr>
                  </a:pPr>
                  <a:r>
                    <a:rPr lang="fr-FR" sz="1200">
                      <a:solidFill>
                        <a:srgbClr val="040C28"/>
                      </a:solidFill>
                    </a:rPr>
                    <a:t>Evaluation économique et rentabilité du projet</a:t>
                  </a:r>
                  <a:endParaRPr lang="fr-FR" sz="1200">
                    <a:solidFill>
                      <a:srgbClr val="040C28"/>
                    </a:solidFill>
                    <a:cs typeface="Arial"/>
                  </a:endParaRPr>
                </a:p>
                <a:p>
                  <a:pPr marL="539750" lvl="1" indent="0" algn="just">
                    <a:lnSpc>
                      <a:spcPct val="100000"/>
                    </a:lnSpc>
                    <a:spcBef>
                      <a:spcPts val="600"/>
                    </a:spcBef>
                    <a:buNone/>
                  </a:pPr>
                  <a:endParaRPr lang="fr-FR" sz="1100">
                    <a:solidFill>
                      <a:srgbClr val="040C28"/>
                    </a:solidFill>
                    <a:latin typeface="Google Sans"/>
                  </a:endParaRPr>
                </a:p>
                <a:p>
                  <a:pPr marL="0" lvl="1" indent="359410" algn="just">
                    <a:lnSpc>
                      <a:spcPct val="100000"/>
                    </a:lnSpc>
                    <a:spcBef>
                      <a:spcPts val="1200"/>
                    </a:spcBef>
                    <a:buClr>
                      <a:srgbClr val="002060"/>
                    </a:buClr>
                    <a:buFont typeface="Wingdings" panose="05000000000000000000" pitchFamily="2" charset="2"/>
                    <a:buChar char="è"/>
                  </a:pPr>
                  <a:r>
                    <a:rPr lang="fr-FR" sz="1200" b="1">
                      <a:solidFill>
                        <a:srgbClr val="4F403F"/>
                      </a:solidFill>
                    </a:rPr>
                    <a:t>LIVRABLES ATTENDUS: Un rapport de mission qui, selon la mission définie, devra comprendre :</a:t>
                  </a:r>
                  <a:endParaRPr lang="fr-FR" sz="1200" b="1">
                    <a:solidFill>
                      <a:srgbClr val="4F403F"/>
                    </a:solidFill>
                    <a:cs typeface="Arial"/>
                  </a:endParaRPr>
                </a:p>
                <a:p>
                  <a:pPr marL="539750" lvl="1" indent="359410" algn="just">
                    <a:lnSpc>
                      <a:spcPct val="100000"/>
                    </a:lnSpc>
                    <a:spcBef>
                      <a:spcPts val="600"/>
                    </a:spcBef>
                    <a:buClr>
                      <a:srgbClr val="002060"/>
                    </a:buClr>
                  </a:pPr>
                  <a:r>
                    <a:rPr lang="fr-FR" sz="1200">
                      <a:solidFill>
                        <a:srgbClr val="040C28"/>
                      </a:solidFill>
                    </a:rPr>
                    <a:t>La présentation de la concurrence, de la tendance du marché, de l’approche des consommateurs …</a:t>
                  </a:r>
                  <a:endParaRPr lang="fr-FR" sz="1200">
                    <a:solidFill>
                      <a:srgbClr val="040C28"/>
                    </a:solidFill>
                    <a:cs typeface="Arial"/>
                  </a:endParaRPr>
                </a:p>
                <a:p>
                  <a:pPr marL="539750" lvl="1" indent="359410" algn="just">
                    <a:lnSpc>
                      <a:spcPct val="100000"/>
                    </a:lnSpc>
                    <a:spcBef>
                      <a:spcPts val="600"/>
                    </a:spcBef>
                    <a:buClr>
                      <a:srgbClr val="002060"/>
                    </a:buClr>
                  </a:pPr>
                  <a:r>
                    <a:rPr lang="fr-FR" sz="1200">
                      <a:solidFill>
                        <a:srgbClr val="040C28"/>
                      </a:solidFill>
                    </a:rPr>
                    <a:t>La présentation des couts initiaux, des couts opérationnels et des revenus attendus</a:t>
                  </a:r>
                  <a:endParaRPr lang="fr-FR" sz="1200">
                    <a:solidFill>
                      <a:srgbClr val="040C28"/>
                    </a:solidFill>
                    <a:cs typeface="Arial"/>
                  </a:endParaRPr>
                </a:p>
                <a:p>
                  <a:pPr marL="539750" lvl="1" indent="359410" algn="just">
                    <a:lnSpc>
                      <a:spcPct val="100000"/>
                    </a:lnSpc>
                    <a:spcBef>
                      <a:spcPts val="600"/>
                    </a:spcBef>
                    <a:buClr>
                      <a:srgbClr val="002060"/>
                    </a:buClr>
                  </a:pPr>
                  <a:r>
                    <a:rPr lang="fr-FR" sz="1200">
                      <a:solidFill>
                        <a:srgbClr val="040C28"/>
                      </a:solidFill>
                    </a:rPr>
                    <a:t>La présentation du modèle d’affaires retenu</a:t>
                  </a:r>
                </a:p>
                <a:p>
                  <a:pPr marL="539750" lvl="1" indent="359410" algn="just">
                    <a:lnSpc>
                      <a:spcPct val="100000"/>
                    </a:lnSpc>
                    <a:spcBef>
                      <a:spcPts val="600"/>
                    </a:spcBef>
                    <a:buClr>
                      <a:srgbClr val="002060"/>
                    </a:buClr>
                  </a:pPr>
                  <a:r>
                    <a:rPr lang="fr-FR" sz="1200">
                      <a:solidFill>
                        <a:srgbClr val="040C28"/>
                      </a:solidFill>
                    </a:rPr>
                    <a:t>Les préconisations/plans d’action des prochaines étapes pour l’entreprise</a:t>
                  </a:r>
                  <a:endParaRPr lang="fr-FR" sz="1200">
                    <a:solidFill>
                      <a:srgbClr val="040C28"/>
                    </a:solidFill>
                    <a:cs typeface="Arial"/>
                  </a:endParaRPr>
                </a:p>
              </p:txBody>
            </p:sp>
          </p:grpSp>
          <p:grpSp>
            <p:nvGrpSpPr>
              <p:cNvPr id="20" name="Groupe 19">
                <a:extLst>
                  <a:ext uri="{FF2B5EF4-FFF2-40B4-BE49-F238E27FC236}">
                    <a16:creationId xmlns:a16="http://schemas.microsoft.com/office/drawing/2014/main" id="{4245E1D5-F6FE-A016-4A91-6F97844B7695}"/>
                  </a:ext>
                </a:extLst>
              </p:cNvPr>
              <p:cNvGrpSpPr/>
              <p:nvPr/>
            </p:nvGrpSpPr>
            <p:grpSpPr>
              <a:xfrm>
                <a:off x="-1587111" y="927720"/>
                <a:ext cx="720000" cy="720000"/>
                <a:chOff x="-1587111" y="916745"/>
                <a:chExt cx="720000" cy="720000"/>
              </a:xfrm>
            </p:grpSpPr>
            <p:pic>
              <p:nvPicPr>
                <p:cNvPr id="21" name="Image 20">
                  <a:extLst>
                    <a:ext uri="{FF2B5EF4-FFF2-40B4-BE49-F238E27FC236}">
                      <a16:creationId xmlns:a16="http://schemas.microsoft.com/office/drawing/2014/main" id="{F7E8010E-A55B-6E57-FBC5-E32B4ABE0F47}"/>
                    </a:ext>
                  </a:extLst>
                </p:cNvPr>
                <p:cNvPicPr>
                  <a:picLocks noChangeAspect="1"/>
                </p:cNvPicPr>
                <p:nvPr/>
              </p:nvPicPr>
              <p:blipFill>
                <a:blip r:embed="rId3"/>
                <a:stretch>
                  <a:fillRect/>
                </a:stretch>
              </p:blipFill>
              <p:spPr>
                <a:xfrm>
                  <a:off x="-1587111" y="916745"/>
                  <a:ext cx="720000" cy="720000"/>
                </a:xfrm>
                <a:prstGeom prst="ellipse">
                  <a:avLst/>
                </a:prstGeom>
              </p:spPr>
            </p:pic>
            <p:sp>
              <p:nvSpPr>
                <p:cNvPr id="24" name="Ellipse 23">
                  <a:extLst>
                    <a:ext uri="{FF2B5EF4-FFF2-40B4-BE49-F238E27FC236}">
                      <a16:creationId xmlns:a16="http://schemas.microsoft.com/office/drawing/2014/main" id="{16FA2AE7-8FAC-DEBE-AD2C-E38462E0A1C8}"/>
                    </a:ext>
                  </a:extLst>
                </p:cNvPr>
                <p:cNvSpPr/>
                <p:nvPr/>
              </p:nvSpPr>
              <p:spPr>
                <a:xfrm>
                  <a:off x="-1510853" y="1013425"/>
                  <a:ext cx="566808" cy="5576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pic>
          <p:nvPicPr>
            <p:cNvPr id="37" name="Graphique 36" descr="Euro avec un remplissage uni">
              <a:extLst>
                <a:ext uri="{FF2B5EF4-FFF2-40B4-BE49-F238E27FC236}">
                  <a16:creationId xmlns:a16="http://schemas.microsoft.com/office/drawing/2014/main" id="{4F0F05B0-A615-6124-4B63-A3441F1A14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7013" y="1052341"/>
              <a:ext cx="416579" cy="416578"/>
            </a:xfrm>
            <a:prstGeom prst="rect">
              <a:avLst/>
            </a:prstGeom>
          </p:spPr>
        </p:pic>
      </p:grpSp>
      <p:sp>
        <p:nvSpPr>
          <p:cNvPr id="2" name="Rectangle 1">
            <a:extLst>
              <a:ext uri="{FF2B5EF4-FFF2-40B4-BE49-F238E27FC236}">
                <a16:creationId xmlns:a16="http://schemas.microsoft.com/office/drawing/2014/main" id="{AB3F70F3-E566-0B60-D91D-030B4DBA0D19}"/>
              </a:ext>
            </a:extLst>
          </p:cNvPr>
          <p:cNvSpPr/>
          <p:nvPr/>
        </p:nvSpPr>
        <p:spPr>
          <a:xfrm>
            <a:off x="10964855" y="1065393"/>
            <a:ext cx="329750" cy="2806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err="1">
              <a:solidFill>
                <a:schemeClr val="tx1"/>
              </a:solidFill>
            </a:endParaRPr>
          </a:p>
        </p:txBody>
      </p:sp>
      <p:sp>
        <p:nvSpPr>
          <p:cNvPr id="7" name="Titre 3">
            <a:extLst>
              <a:ext uri="{FF2B5EF4-FFF2-40B4-BE49-F238E27FC236}">
                <a16:creationId xmlns:a16="http://schemas.microsoft.com/office/drawing/2014/main" id="{49E0E13F-57C9-BA6C-9E91-E25310944C35}"/>
              </a:ext>
            </a:extLst>
          </p:cNvPr>
          <p:cNvSpPr txBox="1">
            <a:spLocks/>
          </p:cNvSpPr>
          <p:nvPr/>
        </p:nvSpPr>
        <p:spPr bwMode="gray">
          <a:xfrm>
            <a:off x="796112" y="109729"/>
            <a:ext cx="11112608" cy="627000"/>
          </a:xfrm>
          <a:prstGeom prst="rect">
            <a:avLst/>
          </a:prstGeom>
        </p:spPr>
        <p:txBody>
          <a:bodyPr vert="horz" lIns="0" tIns="0" rIns="0" bIns="0" rtlCol="0" anchor="ctr" anchorCtr="0">
            <a:noAutofit/>
          </a:bodyPr>
          <a:lstStyle>
            <a:lvl1pPr algn="l" defTabSz="914400" rtl="0" eaLnBrk="1" latinLnBrk="0" hangingPunct="1">
              <a:lnSpc>
                <a:spcPct val="85000"/>
              </a:lnSpc>
              <a:spcBef>
                <a:spcPct val="0"/>
              </a:spcBef>
              <a:buNone/>
              <a:defRPr sz="2000" kern="1200" spc="300">
                <a:solidFill>
                  <a:srgbClr val="4F403F"/>
                </a:solidFill>
                <a:latin typeface="+mj-lt"/>
                <a:ea typeface="+mj-ea"/>
                <a:cs typeface="+mj-cs"/>
              </a:defRPr>
            </a:lvl1pPr>
          </a:lstStyle>
          <a:p>
            <a:r>
              <a:rPr lang="fr-FR">
                <a:solidFill>
                  <a:srgbClr val="002060"/>
                </a:solidFill>
              </a:rPr>
              <a:t>TYPOLOGIE DE MISSION (COCHER EN FONCTION DE LA MISSION RETENUE)</a:t>
            </a:r>
            <a:endParaRPr lang="fr-FR" dirty="0">
              <a:solidFill>
                <a:srgbClr val="002060"/>
              </a:solidFill>
            </a:endParaRPr>
          </a:p>
        </p:txBody>
      </p:sp>
    </p:spTree>
    <p:extLst>
      <p:ext uri="{BB962C8B-B14F-4D97-AF65-F5344CB8AC3E}">
        <p14:creationId xmlns:p14="http://schemas.microsoft.com/office/powerpoint/2010/main" val="378195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89CD0A49-27C1-D9C4-7CEE-42F9F0457B17}"/>
              </a:ext>
            </a:extLst>
          </p:cNvPr>
          <p:cNvGrpSpPr/>
          <p:nvPr/>
        </p:nvGrpSpPr>
        <p:grpSpPr>
          <a:xfrm>
            <a:off x="810517" y="4044711"/>
            <a:ext cx="4842000" cy="1943672"/>
            <a:chOff x="810517" y="3645568"/>
            <a:chExt cx="4842000" cy="1943672"/>
          </a:xfrm>
        </p:grpSpPr>
        <p:grpSp>
          <p:nvGrpSpPr>
            <p:cNvPr id="13" name="Groupe 12">
              <a:extLst>
                <a:ext uri="{FF2B5EF4-FFF2-40B4-BE49-F238E27FC236}">
                  <a16:creationId xmlns:a16="http://schemas.microsoft.com/office/drawing/2014/main" id="{E55616BD-7C2E-1260-0DF1-8BB73EB45F36}"/>
                </a:ext>
              </a:extLst>
            </p:cNvPr>
            <p:cNvGrpSpPr/>
            <p:nvPr/>
          </p:nvGrpSpPr>
          <p:grpSpPr>
            <a:xfrm>
              <a:off x="1152517" y="3645569"/>
              <a:ext cx="4500000" cy="1943671"/>
              <a:chOff x="1000117" y="1644198"/>
              <a:chExt cx="4500000" cy="1943671"/>
            </a:xfrm>
          </p:grpSpPr>
          <p:sp>
            <p:nvSpPr>
              <p:cNvPr id="26" name="ZoneTexte 25">
                <a:extLst>
                  <a:ext uri="{FF2B5EF4-FFF2-40B4-BE49-F238E27FC236}">
                    <a16:creationId xmlns:a16="http://schemas.microsoft.com/office/drawing/2014/main" id="{D207A445-5AC9-0FC0-E9BC-6B0C93FBDF49}"/>
                  </a:ext>
                </a:extLst>
              </p:cNvPr>
              <p:cNvSpPr txBox="1"/>
              <p:nvPr/>
            </p:nvSpPr>
            <p:spPr>
              <a:xfrm>
                <a:off x="1000117" y="2328198"/>
                <a:ext cx="4500000" cy="1259671"/>
              </a:xfrm>
              <a:prstGeom prst="rect">
                <a:avLst/>
              </a:prstGeom>
              <a:solidFill>
                <a:schemeClr val="bg1">
                  <a:lumMod val="95000"/>
                </a:schemeClr>
              </a:solidFill>
              <a:ln w="19050">
                <a:noFill/>
              </a:ln>
            </p:spPr>
            <p:txBody>
              <a:bodyPr lIns="91440" tIns="216000" rIns="91440" bIns="45720" anchor="t"/>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359410" indent="-359410">
                  <a:buClr>
                    <a:srgbClr val="002060"/>
                  </a:buClr>
                </a:pPr>
                <a:r>
                  <a:rPr lang="fr-FR" sz="1200" kern="1200" baseline="0">
                    <a:solidFill>
                      <a:srgbClr val="4F403F"/>
                    </a:solidFill>
                    <a:highlight>
                      <a:srgbClr val="FFFF00"/>
                    </a:highlight>
                    <a:latin typeface="+mn-lt"/>
                    <a:ea typeface="+mn-ea"/>
                    <a:cs typeface="+mn-cs"/>
                  </a:rPr>
                  <a:t>X (préciser activité, en quoi c’est une innovation, critères de disruption,…)</a:t>
                </a:r>
                <a:endParaRPr lang="fr-FR" sz="1200" kern="1200" baseline="0">
                  <a:solidFill>
                    <a:srgbClr val="4F403F"/>
                  </a:solidFill>
                  <a:highlight>
                    <a:srgbClr val="FFFF00"/>
                  </a:highlight>
                  <a:latin typeface="+mn-lt"/>
                  <a:ea typeface="+mn-ea"/>
                  <a:cs typeface="Arial"/>
                </a:endParaRPr>
              </a:p>
              <a:p>
                <a:pPr indent="0">
                  <a:buClr>
                    <a:srgbClr val="002060"/>
                  </a:buClr>
                  <a:buNone/>
                </a:pPr>
                <a:endParaRPr lang="fr-FR">
                  <a:ea typeface="+mn-ea"/>
                  <a:cs typeface="+mn-cs"/>
                </a:endParaRPr>
              </a:p>
            </p:txBody>
          </p:sp>
          <p:sp>
            <p:nvSpPr>
              <p:cNvPr id="11" name="Rectangle 10">
                <a:extLst>
                  <a:ext uri="{FF2B5EF4-FFF2-40B4-BE49-F238E27FC236}">
                    <a16:creationId xmlns:a16="http://schemas.microsoft.com/office/drawing/2014/main" id="{50C42F3E-D644-694B-F613-076D30DAB7B9}"/>
                  </a:ext>
                </a:extLst>
              </p:cNvPr>
              <p:cNvSpPr/>
              <p:nvPr/>
            </p:nvSpPr>
            <p:spPr>
              <a:xfrm>
                <a:off x="1000117" y="1644198"/>
                <a:ext cx="4500000" cy="68399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fr-FR" sz="1400" b="1" i="0" u="none" strike="noStrike" kern="1200" cap="none" spc="300" normalizeH="0" baseline="0" noProof="0">
                    <a:ln>
                      <a:noFill/>
                    </a:ln>
                    <a:solidFill>
                      <a:srgbClr val="FFFFFF"/>
                    </a:solidFill>
                    <a:effectLst/>
                    <a:uLnTx/>
                    <a:uFillTx/>
                    <a:latin typeface="Arial"/>
                    <a:ea typeface="+mn-ea"/>
                    <a:cs typeface="+mn-cs"/>
                  </a:rPr>
                  <a:t>DETAILS DU PROJET </a:t>
                </a:r>
              </a:p>
              <a:p>
                <a:pPr algn="ctr"/>
                <a:r>
                  <a:rPr kumimoji="0" lang="fr-FR" sz="1400" b="1" i="0" u="none" strike="noStrike" kern="1200" cap="none" spc="300" normalizeH="0" baseline="0" noProof="0">
                    <a:ln>
                      <a:noFill/>
                    </a:ln>
                    <a:solidFill>
                      <a:srgbClr val="FFFFFF"/>
                    </a:solidFill>
                    <a:effectLst/>
                    <a:uLnTx/>
                    <a:uFillTx/>
                    <a:latin typeface="Arial"/>
                    <a:ea typeface="+mn-ea"/>
                    <a:cs typeface="+mn-cs"/>
                  </a:rPr>
                  <a:t>D’INNOVATION</a:t>
                </a:r>
                <a:endParaRPr lang="fr-FR" sz="1400" b="1" spc="300">
                  <a:solidFill>
                    <a:schemeClr val="bg1"/>
                  </a:solidFill>
                </a:endParaRPr>
              </a:p>
            </p:txBody>
          </p:sp>
        </p:grpSp>
        <p:pic>
          <p:nvPicPr>
            <p:cNvPr id="21" name="Image 20">
              <a:extLst>
                <a:ext uri="{FF2B5EF4-FFF2-40B4-BE49-F238E27FC236}">
                  <a16:creationId xmlns:a16="http://schemas.microsoft.com/office/drawing/2014/main" id="{9C5408E9-198B-2D8B-B00C-F0624C56C9D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0517" y="3645568"/>
              <a:ext cx="684000" cy="684000"/>
            </a:xfrm>
            <a:prstGeom prst="ellipse">
              <a:avLst/>
            </a:prstGeom>
          </p:spPr>
        </p:pic>
      </p:grpSp>
      <p:sp>
        <p:nvSpPr>
          <p:cNvPr id="2" name="Titre 1">
            <a:extLst>
              <a:ext uri="{FF2B5EF4-FFF2-40B4-BE49-F238E27FC236}">
                <a16:creationId xmlns:a16="http://schemas.microsoft.com/office/drawing/2014/main" id="{ABD121A5-2C20-C5DA-7CD1-290C4BD00ED9}"/>
              </a:ext>
            </a:extLst>
          </p:cNvPr>
          <p:cNvSpPr>
            <a:spLocks noGrp="1"/>
          </p:cNvSpPr>
          <p:nvPr>
            <p:ph type="title"/>
          </p:nvPr>
        </p:nvSpPr>
        <p:spPr/>
        <p:txBody>
          <a:bodyPr/>
          <a:lstStyle/>
          <a:p>
            <a:r>
              <a:rPr lang="fr-FR">
                <a:solidFill>
                  <a:srgbClr val="002060"/>
                </a:solidFill>
              </a:rPr>
              <a:t>CONTEXTE &amp; OBJECTIFS DE L'ENTREPRISE</a:t>
            </a:r>
          </a:p>
        </p:txBody>
      </p:sp>
      <p:sp>
        <p:nvSpPr>
          <p:cNvPr id="6" name="Rectangle 5">
            <a:extLst>
              <a:ext uri="{FF2B5EF4-FFF2-40B4-BE49-F238E27FC236}">
                <a16:creationId xmlns:a16="http://schemas.microsoft.com/office/drawing/2014/main" id="{44622A8A-0150-238B-68AB-4B98298B0453}"/>
              </a:ext>
            </a:extLst>
          </p:cNvPr>
          <p:cNvSpPr/>
          <p:nvPr/>
        </p:nvSpPr>
        <p:spPr>
          <a:xfrm>
            <a:off x="6504308" y="2162779"/>
            <a:ext cx="413796" cy="382560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spc="300">
              <a:solidFill>
                <a:schemeClr val="bg1"/>
              </a:solidFill>
            </a:endParaRPr>
          </a:p>
        </p:txBody>
      </p:sp>
      <p:sp>
        <p:nvSpPr>
          <p:cNvPr id="3" name="ZoneTexte 2">
            <a:extLst>
              <a:ext uri="{FF2B5EF4-FFF2-40B4-BE49-F238E27FC236}">
                <a16:creationId xmlns:a16="http://schemas.microsoft.com/office/drawing/2014/main" id="{6E979032-FEDB-A295-36F3-57763ED50DBB}"/>
              </a:ext>
            </a:extLst>
          </p:cNvPr>
          <p:cNvSpPr txBox="1"/>
          <p:nvPr/>
        </p:nvSpPr>
        <p:spPr>
          <a:xfrm>
            <a:off x="6504308" y="2494804"/>
            <a:ext cx="4500000" cy="828000"/>
          </a:xfrm>
          <a:prstGeom prst="rect">
            <a:avLst/>
          </a:prstGeom>
          <a:solidFill>
            <a:schemeClr val="bg1">
              <a:lumMod val="95000"/>
            </a:schemeClr>
          </a:solidFill>
          <a:ln w="19050">
            <a:noFill/>
          </a:ln>
        </p:spPr>
        <p:txBody>
          <a:bodyPr anchor="ctr"/>
          <a:lstStyle>
            <a:lvl1pPr indent="360000">
              <a:lnSpc>
                <a:spcPct val="110000"/>
              </a:lnSpc>
              <a:spcBef>
                <a:spcPts val="0"/>
              </a:spcBef>
              <a:spcAft>
                <a:spcPts val="0"/>
              </a:spcAft>
              <a:buClr>
                <a:schemeClr val="accent1"/>
              </a:buClr>
              <a:buFont typeface="Wingdings" panose="05000000000000000000" pitchFamily="2" charset="2"/>
              <a:buChar char="è"/>
              <a:defRPr sz="1400" b="0">
                <a:solidFill>
                  <a:schemeClr val="accent2"/>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pPr marL="360000" indent="-360000">
              <a:buClr>
                <a:srgbClr val="002060"/>
              </a:buClr>
            </a:pPr>
            <a:r>
              <a:rPr lang="fr-FR" sz="1200">
                <a:solidFill>
                  <a:srgbClr val="4F403F"/>
                </a:solidFill>
              </a:rPr>
              <a:t>x</a:t>
            </a:r>
          </a:p>
        </p:txBody>
      </p:sp>
      <p:sp>
        <p:nvSpPr>
          <p:cNvPr id="4" name="ZoneTexte 3">
            <a:extLst>
              <a:ext uri="{FF2B5EF4-FFF2-40B4-BE49-F238E27FC236}">
                <a16:creationId xmlns:a16="http://schemas.microsoft.com/office/drawing/2014/main" id="{A8EF5F8D-E9D0-5BED-730C-BA78F4F1E5AA}"/>
              </a:ext>
            </a:extLst>
          </p:cNvPr>
          <p:cNvSpPr txBox="1"/>
          <p:nvPr/>
        </p:nvSpPr>
        <p:spPr>
          <a:xfrm>
            <a:off x="6504308" y="3827594"/>
            <a:ext cx="4500000" cy="828000"/>
          </a:xfrm>
          <a:prstGeom prst="rect">
            <a:avLst/>
          </a:prstGeom>
          <a:solidFill>
            <a:schemeClr val="bg1">
              <a:lumMod val="95000"/>
            </a:schemeClr>
          </a:solidFill>
          <a:ln w="19050">
            <a:noFill/>
          </a:ln>
        </p:spPr>
        <p:txBody>
          <a:bodyPr anchor="ctr"/>
          <a:lstStyle>
            <a:defPPr>
              <a:defRPr lang="fr-FR"/>
            </a:defPPr>
            <a:lvl1pPr marL="360000" indent="-360000">
              <a:lnSpc>
                <a:spcPct val="110000"/>
              </a:lnSpc>
              <a:spcBef>
                <a:spcPts val="0"/>
              </a:spcBef>
              <a:spcAft>
                <a:spcPts val="0"/>
              </a:spcAft>
              <a:buClr>
                <a:srgbClr val="002060"/>
              </a:buClr>
              <a:buFont typeface="Wingdings" panose="05000000000000000000" pitchFamily="2" charset="2"/>
              <a:buChar char="è"/>
              <a:defRPr sz="1200" b="0">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x</a:t>
            </a:r>
          </a:p>
        </p:txBody>
      </p:sp>
      <p:sp>
        <p:nvSpPr>
          <p:cNvPr id="5" name="ZoneTexte 4">
            <a:extLst>
              <a:ext uri="{FF2B5EF4-FFF2-40B4-BE49-F238E27FC236}">
                <a16:creationId xmlns:a16="http://schemas.microsoft.com/office/drawing/2014/main" id="{A98C83AA-46E6-08F5-FF5A-F06F1A5D0D1B}"/>
              </a:ext>
            </a:extLst>
          </p:cNvPr>
          <p:cNvSpPr txBox="1"/>
          <p:nvPr/>
        </p:nvSpPr>
        <p:spPr>
          <a:xfrm>
            <a:off x="6504308" y="5160383"/>
            <a:ext cx="4500000" cy="828000"/>
          </a:xfrm>
          <a:prstGeom prst="rect">
            <a:avLst/>
          </a:prstGeom>
          <a:solidFill>
            <a:schemeClr val="bg1">
              <a:lumMod val="95000"/>
            </a:schemeClr>
          </a:solidFill>
          <a:ln w="19050">
            <a:noFill/>
          </a:ln>
        </p:spPr>
        <p:txBody>
          <a:bodyPr anchor="ctr"/>
          <a:lstStyle>
            <a:defPPr>
              <a:defRPr lang="fr-FR"/>
            </a:defPPr>
            <a:lvl1pPr marL="360000" indent="-360000">
              <a:lnSpc>
                <a:spcPct val="110000"/>
              </a:lnSpc>
              <a:spcBef>
                <a:spcPts val="0"/>
              </a:spcBef>
              <a:spcAft>
                <a:spcPts val="0"/>
              </a:spcAft>
              <a:buClr>
                <a:srgbClr val="002060"/>
              </a:buClr>
              <a:buFont typeface="Wingdings" panose="05000000000000000000" pitchFamily="2" charset="2"/>
              <a:buChar char="è"/>
              <a:defRPr sz="1200" b="0">
                <a:solidFill>
                  <a:srgbClr val="4F403F"/>
                </a:solidFill>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x</a:t>
            </a:r>
          </a:p>
        </p:txBody>
      </p:sp>
      <p:grpSp>
        <p:nvGrpSpPr>
          <p:cNvPr id="12" name="Groupe 11">
            <a:extLst>
              <a:ext uri="{FF2B5EF4-FFF2-40B4-BE49-F238E27FC236}">
                <a16:creationId xmlns:a16="http://schemas.microsoft.com/office/drawing/2014/main" id="{8C262DA4-17AE-F2F3-D7FA-95DC057380E4}"/>
              </a:ext>
            </a:extLst>
          </p:cNvPr>
          <p:cNvGrpSpPr/>
          <p:nvPr/>
        </p:nvGrpSpPr>
        <p:grpSpPr>
          <a:xfrm>
            <a:off x="6168008" y="1812464"/>
            <a:ext cx="4836300" cy="684001"/>
            <a:chOff x="6168008" y="1644198"/>
            <a:chExt cx="4836300" cy="684001"/>
          </a:xfrm>
          <a:solidFill>
            <a:schemeClr val="tx2"/>
          </a:solidFill>
        </p:grpSpPr>
        <p:sp>
          <p:nvSpPr>
            <p:cNvPr id="10" name="Rectangle 9">
              <a:extLst>
                <a:ext uri="{FF2B5EF4-FFF2-40B4-BE49-F238E27FC236}">
                  <a16:creationId xmlns:a16="http://schemas.microsoft.com/office/drawing/2014/main" id="{ABA4B407-0392-BB4F-FF57-225ED6218621}"/>
                </a:ext>
              </a:extLst>
            </p:cNvPr>
            <p:cNvSpPr/>
            <p:nvPr/>
          </p:nvSpPr>
          <p:spPr>
            <a:xfrm>
              <a:off x="6504308" y="1644198"/>
              <a:ext cx="4500000" cy="683999"/>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OBJECTIFS DE LA MISSION</a:t>
              </a:r>
            </a:p>
          </p:txBody>
        </p:sp>
        <p:pic>
          <p:nvPicPr>
            <p:cNvPr id="18" name="Image 17">
              <a:extLst>
                <a:ext uri="{FF2B5EF4-FFF2-40B4-BE49-F238E27FC236}">
                  <a16:creationId xmlns:a16="http://schemas.microsoft.com/office/drawing/2014/main" id="{DBA4BA98-FE9D-F427-E1D1-CF50BCB36889}"/>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68008" y="1644199"/>
              <a:ext cx="684000" cy="684000"/>
            </a:xfrm>
            <a:prstGeom prst="ellipse">
              <a:avLst/>
            </a:prstGeom>
            <a:grpFill/>
            <a:ln>
              <a:noFill/>
            </a:ln>
          </p:spPr>
        </p:pic>
      </p:grpSp>
      <p:grpSp>
        <p:nvGrpSpPr>
          <p:cNvPr id="7" name="Groupe 6">
            <a:extLst>
              <a:ext uri="{FF2B5EF4-FFF2-40B4-BE49-F238E27FC236}">
                <a16:creationId xmlns:a16="http://schemas.microsoft.com/office/drawing/2014/main" id="{6268716A-D54C-9D52-C483-270EE2230535}"/>
              </a:ext>
            </a:extLst>
          </p:cNvPr>
          <p:cNvGrpSpPr/>
          <p:nvPr/>
        </p:nvGrpSpPr>
        <p:grpSpPr>
          <a:xfrm>
            <a:off x="810517" y="1812464"/>
            <a:ext cx="4842000" cy="2028355"/>
            <a:chOff x="658117" y="1644198"/>
            <a:chExt cx="4842000" cy="2028355"/>
          </a:xfrm>
        </p:grpSpPr>
        <p:sp>
          <p:nvSpPr>
            <p:cNvPr id="8" name="ZoneTexte 7">
              <a:extLst>
                <a:ext uri="{FF2B5EF4-FFF2-40B4-BE49-F238E27FC236}">
                  <a16:creationId xmlns:a16="http://schemas.microsoft.com/office/drawing/2014/main" id="{CE9A3EA9-5664-D253-ACF0-BDD2E0DFC71D}"/>
                </a:ext>
              </a:extLst>
            </p:cNvPr>
            <p:cNvSpPr txBox="1"/>
            <p:nvPr/>
          </p:nvSpPr>
          <p:spPr>
            <a:xfrm>
              <a:off x="1000117" y="2328198"/>
              <a:ext cx="4500000" cy="1344355"/>
            </a:xfrm>
            <a:prstGeom prst="rect">
              <a:avLst/>
            </a:prstGeom>
            <a:solidFill>
              <a:schemeClr val="bg1">
                <a:lumMod val="95000"/>
              </a:schemeClr>
            </a:solidFill>
            <a:ln w="19050">
              <a:noFill/>
            </a:ln>
          </p:spPr>
          <p:txBody>
            <a:bodyPr lIns="91440" tIns="216000" rIns="91440" bIns="45720" anchor="t"/>
            <a:lstStyle>
              <a:defPPr>
                <a:defRPr lang="fr-FR"/>
              </a:defPPr>
              <a:lvl1pPr marL="359410" indent="-359410">
                <a:lnSpc>
                  <a:spcPct val="110000"/>
                </a:lnSpc>
                <a:spcBef>
                  <a:spcPts val="0"/>
                </a:spcBef>
                <a:spcAft>
                  <a:spcPts val="0"/>
                </a:spcAft>
                <a:buClr>
                  <a:srgbClr val="002060"/>
                </a:buClr>
                <a:buFont typeface="Wingdings" panose="05000000000000000000" pitchFamily="2" charset="2"/>
                <a:buChar char="è"/>
                <a:defRPr sz="1200" b="0" baseline="0">
                  <a:solidFill>
                    <a:srgbClr val="4F403F"/>
                  </a:solidFill>
                  <a:highlight>
                    <a:srgbClr val="FFFF00"/>
                  </a:highlight>
                </a:defRPr>
              </a:lvl1pPr>
              <a:lvl2pPr marL="540000" indent="360000">
                <a:lnSpc>
                  <a:spcPct val="120000"/>
                </a:lnSpc>
                <a:spcBef>
                  <a:spcPts val="0"/>
                </a:spcBef>
                <a:buClr>
                  <a:schemeClr val="accent1"/>
                </a:buClr>
                <a:buFont typeface="Arial" panose="020B0604020202020204" pitchFamily="34" charset="0"/>
                <a:buChar char="●"/>
                <a:defRPr sz="1400">
                  <a:solidFill>
                    <a:schemeClr val="accent2"/>
                  </a:solidFill>
                </a:defRPr>
              </a:lvl2pPr>
              <a:lvl3pPr marL="1080000" indent="360000">
                <a:lnSpc>
                  <a:spcPct val="120000"/>
                </a:lnSpc>
                <a:spcBef>
                  <a:spcPts val="0"/>
                </a:spcBef>
                <a:buClr>
                  <a:schemeClr val="accent2"/>
                </a:buClr>
                <a:buFont typeface="Arial" panose="020B0604020202020204" pitchFamily="34" charset="0"/>
                <a:buChar char="●"/>
                <a:defRPr sz="1400">
                  <a:solidFill>
                    <a:schemeClr val="accent2"/>
                  </a:solidFill>
                </a:defRPr>
              </a:lvl3pPr>
              <a:lvl4pPr marL="540000" indent="360000">
                <a:lnSpc>
                  <a:spcPct val="110000"/>
                </a:lnSpc>
                <a:spcBef>
                  <a:spcPts val="0"/>
                </a:spcBef>
                <a:spcAft>
                  <a:spcPts val="0"/>
                </a:spcAft>
                <a:buClr>
                  <a:schemeClr val="accent1"/>
                </a:buClr>
                <a:buFont typeface="Wingdings" pitchFamily="2" charset="2"/>
                <a:buChar char="l"/>
                <a:defRPr sz="1400">
                  <a:solidFill>
                    <a:schemeClr val="accent2"/>
                  </a:solidFill>
                </a:defRPr>
              </a:lvl4pPr>
              <a:lvl5pPr marL="895350" indent="-180975">
                <a:lnSpc>
                  <a:spcPct val="110000"/>
                </a:lnSpc>
                <a:spcBef>
                  <a:spcPts val="0"/>
                </a:spcBef>
                <a:spcAft>
                  <a:spcPts val="0"/>
                </a:spcAft>
                <a:buClr>
                  <a:schemeClr val="tx2"/>
                </a:buClr>
                <a:buFont typeface="Wingdings" pitchFamily="2" charset="2"/>
                <a:buChar char="l"/>
                <a:defRPr sz="1400">
                  <a:solidFill>
                    <a:schemeClr val="accent2"/>
                  </a:solidFill>
                </a:defRPr>
              </a:lvl5pPr>
              <a:lvl6pPr marL="1257300" indent="-180975" defTabSz="895350">
                <a:lnSpc>
                  <a:spcPct val="110000"/>
                </a:lnSpc>
                <a:spcBef>
                  <a:spcPts val="0"/>
                </a:spcBef>
                <a:spcAft>
                  <a:spcPts val="0"/>
                </a:spcAft>
                <a:buClr>
                  <a:schemeClr val="accent2"/>
                </a:buClr>
                <a:buFont typeface="Wingdings" pitchFamily="2" charset="2"/>
                <a:buChar char="l"/>
                <a:defRPr sz="1400" b="0">
                  <a:solidFill>
                    <a:schemeClr val="accent2"/>
                  </a:solidFill>
                </a:defRPr>
              </a:lvl6pPr>
              <a:lvl7pPr marL="1619250" indent="-180975" defTabSz="895350">
                <a:lnSpc>
                  <a:spcPct val="110000"/>
                </a:lnSpc>
                <a:spcBef>
                  <a:spcPts val="0"/>
                </a:spcBef>
                <a:spcAft>
                  <a:spcPts val="0"/>
                </a:spcAft>
                <a:buClr>
                  <a:schemeClr val="accent1"/>
                </a:buClr>
                <a:buFont typeface="Wingdings" pitchFamily="2" charset="2"/>
                <a:buChar char="l"/>
                <a:defRPr sz="1400" b="0">
                  <a:solidFill>
                    <a:schemeClr val="accent2"/>
                  </a:solidFill>
                </a:defRPr>
              </a:lvl7pPr>
              <a:lvl8pPr marL="1971675" indent="-180975" defTabSz="895350">
                <a:lnSpc>
                  <a:spcPct val="110000"/>
                </a:lnSpc>
                <a:spcBef>
                  <a:spcPts val="0"/>
                </a:spcBef>
                <a:spcAft>
                  <a:spcPts val="0"/>
                </a:spcAft>
                <a:buClr>
                  <a:schemeClr val="tx2"/>
                </a:buClr>
                <a:buFont typeface="Wingdings" pitchFamily="2" charset="2"/>
                <a:buChar char="l"/>
                <a:defRPr sz="1400" b="0">
                  <a:solidFill>
                    <a:schemeClr val="accent2"/>
                  </a:solidFill>
                </a:defRPr>
              </a:lvl8pPr>
              <a:lvl9pPr marL="3886200" indent="-228600">
                <a:spcBef>
                  <a:spcPct val="20000"/>
                </a:spcBef>
                <a:buFont typeface="Arial" pitchFamily="34" charset="0"/>
                <a:buChar char="•"/>
                <a:defRPr sz="2000"/>
              </a:lvl9pPr>
            </a:lstStyle>
            <a:p>
              <a:r>
                <a:rPr lang="fr-FR"/>
                <a:t>X (préciser activité, taille, CA, …)</a:t>
              </a:r>
            </a:p>
            <a:p>
              <a:endParaRPr lang="fr-FR"/>
            </a:p>
          </p:txBody>
        </p:sp>
        <p:grpSp>
          <p:nvGrpSpPr>
            <p:cNvPr id="15" name="Groupe 14">
              <a:extLst>
                <a:ext uri="{FF2B5EF4-FFF2-40B4-BE49-F238E27FC236}">
                  <a16:creationId xmlns:a16="http://schemas.microsoft.com/office/drawing/2014/main" id="{7E09AAB2-1286-6833-2A50-CAB4405C6791}"/>
                </a:ext>
              </a:extLst>
            </p:cNvPr>
            <p:cNvGrpSpPr/>
            <p:nvPr/>
          </p:nvGrpSpPr>
          <p:grpSpPr>
            <a:xfrm>
              <a:off x="658117" y="1644198"/>
              <a:ext cx="4842000" cy="684001"/>
              <a:chOff x="658117" y="1644198"/>
              <a:chExt cx="4842000" cy="684001"/>
            </a:xfrm>
          </p:grpSpPr>
          <p:sp>
            <p:nvSpPr>
              <p:cNvPr id="16" name="Rectangle 15">
                <a:extLst>
                  <a:ext uri="{FF2B5EF4-FFF2-40B4-BE49-F238E27FC236}">
                    <a16:creationId xmlns:a16="http://schemas.microsoft.com/office/drawing/2014/main" id="{508D2475-6059-CECD-E0AC-AF4BDF320A04}"/>
                  </a:ext>
                </a:extLst>
              </p:cNvPr>
              <p:cNvSpPr/>
              <p:nvPr/>
            </p:nvSpPr>
            <p:spPr>
              <a:xfrm>
                <a:off x="1000117" y="1644198"/>
                <a:ext cx="4500000" cy="68399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spc="300">
                    <a:solidFill>
                      <a:schemeClr val="bg1"/>
                    </a:solidFill>
                  </a:rPr>
                  <a:t>CONTEXTE DE L’ENTREPRISE </a:t>
                </a:r>
              </a:p>
            </p:txBody>
          </p:sp>
          <p:pic>
            <p:nvPicPr>
              <p:cNvPr id="19" name="Image 18">
                <a:extLst>
                  <a:ext uri="{FF2B5EF4-FFF2-40B4-BE49-F238E27FC236}">
                    <a16:creationId xmlns:a16="http://schemas.microsoft.com/office/drawing/2014/main" id="{EF121646-C19F-7EDD-2970-8DD727D0528E}"/>
                  </a:ext>
                </a:extLst>
              </p:cNvPr>
              <p:cNvPicPr>
                <a:picLocks noChangeAspect="1"/>
              </p:cNvPicPr>
              <p:nvPr/>
            </p:nvPicPr>
            <p:blipFill>
              <a:blip r:embed="rId5">
                <a:clrChange>
                  <a:clrFrom>
                    <a:srgbClr val="FFFFFF"/>
                  </a:clrFrom>
                  <a:clrTo>
                    <a:srgbClr val="FFFFFF">
                      <a:alpha val="0"/>
                    </a:srgbClr>
                  </a:clrTo>
                </a:clrChange>
                <a:duotone>
                  <a:schemeClr val="accent6">
                    <a:shade val="45000"/>
                    <a:satMod val="135000"/>
                  </a:schemeClr>
                  <a:prstClr val="white"/>
                </a:duotone>
              </a:blip>
              <a:stretch>
                <a:fillRect/>
              </a:stretch>
            </p:blipFill>
            <p:spPr>
              <a:xfrm>
                <a:off x="658117" y="1644199"/>
                <a:ext cx="684000" cy="684000"/>
              </a:xfrm>
              <a:prstGeom prst="ellipse">
                <a:avLst/>
              </a:prstGeom>
              <a:solidFill>
                <a:schemeClr val="bg1"/>
              </a:solidFill>
              <a:ln>
                <a:noFill/>
              </a:ln>
            </p:spPr>
          </p:pic>
        </p:grpSp>
      </p:grpSp>
      <p:graphicFrame>
        <p:nvGraphicFramePr>
          <p:cNvPr id="23" name="Tableau 22">
            <a:extLst>
              <a:ext uri="{FF2B5EF4-FFF2-40B4-BE49-F238E27FC236}">
                <a16:creationId xmlns:a16="http://schemas.microsoft.com/office/drawing/2014/main" id="{9AB60178-BC80-6C8C-BEB5-FE2E9058E500}"/>
              </a:ext>
            </a:extLst>
          </p:cNvPr>
          <p:cNvGraphicFramePr>
            <a:graphicFrameLocks noGrp="1"/>
          </p:cNvGraphicFramePr>
          <p:nvPr>
            <p:extLst>
              <p:ext uri="{D42A27DB-BD31-4B8C-83A1-F6EECF244321}">
                <p14:modId xmlns:p14="http://schemas.microsoft.com/office/powerpoint/2010/main" val="1035291282"/>
              </p:ext>
            </p:extLst>
          </p:nvPr>
        </p:nvGraphicFramePr>
        <p:xfrm>
          <a:off x="444500" y="831760"/>
          <a:ext cx="11303000" cy="549909"/>
        </p:xfrm>
        <a:graphic>
          <a:graphicData uri="http://schemas.openxmlformats.org/drawingml/2006/table">
            <a:tbl>
              <a:tblPr firstRow="1" bandRow="1">
                <a:tableStyleId>{5C22544A-7EE6-4342-B048-85BDC9FD1C3A}</a:tableStyleId>
              </a:tblPr>
              <a:tblGrid>
                <a:gridCol w="2825750">
                  <a:extLst>
                    <a:ext uri="{9D8B030D-6E8A-4147-A177-3AD203B41FA5}">
                      <a16:colId xmlns:a16="http://schemas.microsoft.com/office/drawing/2014/main" val="4191265297"/>
                    </a:ext>
                  </a:extLst>
                </a:gridCol>
                <a:gridCol w="2825750">
                  <a:extLst>
                    <a:ext uri="{9D8B030D-6E8A-4147-A177-3AD203B41FA5}">
                      <a16:colId xmlns:a16="http://schemas.microsoft.com/office/drawing/2014/main" val="208891740"/>
                    </a:ext>
                  </a:extLst>
                </a:gridCol>
                <a:gridCol w="2825750">
                  <a:extLst>
                    <a:ext uri="{9D8B030D-6E8A-4147-A177-3AD203B41FA5}">
                      <a16:colId xmlns:a16="http://schemas.microsoft.com/office/drawing/2014/main" val="1634701921"/>
                    </a:ext>
                  </a:extLst>
                </a:gridCol>
                <a:gridCol w="2825750">
                  <a:extLst>
                    <a:ext uri="{9D8B030D-6E8A-4147-A177-3AD203B41FA5}">
                      <a16:colId xmlns:a16="http://schemas.microsoft.com/office/drawing/2014/main" val="3409076448"/>
                    </a:ext>
                  </a:extLst>
                </a:gridCol>
              </a:tblGrid>
              <a:tr h="217551">
                <a:tc>
                  <a:txBody>
                    <a:bodyPr/>
                    <a:lstStyle/>
                    <a:p>
                      <a:pPr marL="0" algn="ctr" rtl="0" eaLnBrk="1" latinLnBrk="0" hangingPunct="1">
                        <a:spcBef>
                          <a:spcPts val="0"/>
                        </a:spcBef>
                        <a:spcAft>
                          <a:spcPts val="0"/>
                        </a:spcAft>
                      </a:pPr>
                      <a:r>
                        <a:rPr lang="fr-FR" sz="1100" b="1" kern="1200">
                          <a:solidFill>
                            <a:srgbClr val="FFFFFF"/>
                          </a:solidFill>
                          <a:effectLst/>
                          <a:latin typeface="Arial"/>
                        </a:rPr>
                        <a:t>Nom contact Entreprise</a:t>
                      </a:r>
                      <a:endParaRPr lang="fr-FR">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pPr marL="0" algn="ctr" rtl="0" eaLnBrk="1" latinLnBrk="0" hangingPunct="1">
                        <a:spcBef>
                          <a:spcPts val="0"/>
                        </a:spcBef>
                        <a:spcAft>
                          <a:spcPts val="0"/>
                        </a:spcAft>
                      </a:pPr>
                      <a:r>
                        <a:rPr lang="fr-FR" sz="1100" b="1" kern="1200">
                          <a:solidFill>
                            <a:srgbClr val="FFFFFF"/>
                          </a:solidFill>
                          <a:effectLst/>
                          <a:latin typeface="Arial"/>
                        </a:rPr>
                        <a:t>Fonction</a:t>
                      </a:r>
                      <a:endParaRPr lang="fr-FR">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pPr marL="0" algn="ctr" rtl="0" eaLnBrk="1" latinLnBrk="0" hangingPunct="1">
                        <a:spcBef>
                          <a:spcPts val="0"/>
                        </a:spcBef>
                        <a:spcAft>
                          <a:spcPts val="0"/>
                        </a:spcAft>
                      </a:pPr>
                      <a:r>
                        <a:rPr lang="fr-FR" sz="1100" b="1" kern="1200">
                          <a:solidFill>
                            <a:srgbClr val="FFFFFF"/>
                          </a:solidFill>
                          <a:effectLst/>
                          <a:latin typeface="Arial"/>
                        </a:rPr>
                        <a:t>Téléphone</a:t>
                      </a:r>
                      <a:endParaRPr lang="fr-FR">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tc>
                  <a:txBody>
                    <a:bodyPr/>
                    <a:lstStyle/>
                    <a:p>
                      <a:pPr marL="0" algn="ctr" rtl="0" eaLnBrk="1" latinLnBrk="0" hangingPunct="1">
                        <a:spcBef>
                          <a:spcPts val="0"/>
                        </a:spcBef>
                        <a:spcAft>
                          <a:spcPts val="0"/>
                        </a:spcAft>
                      </a:pPr>
                      <a:r>
                        <a:rPr lang="fr-FR" sz="1100" b="1" kern="1200">
                          <a:solidFill>
                            <a:srgbClr val="FFFFFF"/>
                          </a:solidFill>
                          <a:effectLst/>
                          <a:latin typeface="Arial"/>
                        </a:rPr>
                        <a:t>E-mail</a:t>
                      </a:r>
                      <a:endParaRPr lang="fr-FR">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tx1"/>
                    </a:solidFill>
                  </a:tcPr>
                </a:tc>
                <a:extLst>
                  <a:ext uri="{0D108BD9-81ED-4DB2-BD59-A6C34878D82A}">
                    <a16:rowId xmlns:a16="http://schemas.microsoft.com/office/drawing/2014/main" val="2265843562"/>
                  </a:ext>
                </a:extLst>
              </a:tr>
              <a:tr h="332358">
                <a:tc>
                  <a:txBody>
                    <a:bodyPr/>
                    <a:lstStyle/>
                    <a:p>
                      <a:pPr marL="0" algn="l" rtl="0" eaLnBrk="1" latinLnBrk="0" hangingPunct="1">
                        <a:spcBef>
                          <a:spcPts val="0"/>
                        </a:spcBef>
                        <a:spcAft>
                          <a:spcPts val="0"/>
                        </a:spcAft>
                      </a:pPr>
                      <a:endParaRPr lang="fr-FR" sz="1400" kern="1200">
                        <a:solidFill>
                          <a:srgbClr val="4F403F"/>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spcBef>
                          <a:spcPts val="0"/>
                        </a:spcBef>
                        <a:spcAft>
                          <a:spcPts val="0"/>
                        </a:spcAft>
                      </a:pPr>
                      <a:endParaRPr lang="fr-FR" sz="1400" kern="1200">
                        <a:solidFill>
                          <a:srgbClr val="4F403F"/>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spcBef>
                          <a:spcPts val="0"/>
                        </a:spcBef>
                        <a:spcAft>
                          <a:spcPts val="0"/>
                        </a:spcAft>
                      </a:pPr>
                      <a:endParaRPr lang="fr-FR" sz="1400" kern="1200">
                        <a:solidFill>
                          <a:srgbClr val="4F403F"/>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algn="l" rtl="0" eaLnBrk="1" latinLnBrk="0" hangingPunct="1">
                        <a:spcBef>
                          <a:spcPts val="0"/>
                        </a:spcBef>
                        <a:spcAft>
                          <a:spcPts val="0"/>
                        </a:spcAft>
                      </a:pPr>
                      <a:endParaRPr lang="fr-FR" sz="1400" kern="1200">
                        <a:solidFill>
                          <a:srgbClr val="4F403F"/>
                        </a:solidFill>
                        <a:effectLst/>
                        <a:latin typeface="Arial"/>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77644032"/>
                  </a:ext>
                </a:extLst>
              </a:tr>
            </a:tbl>
          </a:graphicData>
        </a:graphic>
      </p:graphicFrame>
    </p:spTree>
    <p:extLst>
      <p:ext uri="{BB962C8B-B14F-4D97-AF65-F5344CB8AC3E}">
        <p14:creationId xmlns:p14="http://schemas.microsoft.com/office/powerpoint/2010/main" val="421985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7FFC2-346B-1765-3E5A-E85A5F189A2A}"/>
              </a:ext>
            </a:extLst>
          </p:cNvPr>
          <p:cNvSpPr>
            <a:spLocks noGrp="1"/>
          </p:cNvSpPr>
          <p:nvPr>
            <p:ph type="title"/>
          </p:nvPr>
        </p:nvSpPr>
        <p:spPr/>
        <p:txBody>
          <a:bodyPr/>
          <a:lstStyle/>
          <a:p>
            <a:r>
              <a:rPr lang="fr-FR">
                <a:solidFill>
                  <a:srgbClr val="002060"/>
                </a:solidFill>
              </a:rPr>
              <a:t>ORGANISATION ET PLANNING DE LA DÉMARCHE (1/2)</a:t>
            </a:r>
            <a:endParaRPr lang="fr-FR"/>
          </a:p>
        </p:txBody>
      </p:sp>
      <p:graphicFrame>
        <p:nvGraphicFramePr>
          <p:cNvPr id="4" name="Espace réservé du contenu 3">
            <a:extLst>
              <a:ext uri="{FF2B5EF4-FFF2-40B4-BE49-F238E27FC236}">
                <a16:creationId xmlns:a16="http://schemas.microsoft.com/office/drawing/2014/main" id="{CC9C7B41-C2CC-8165-FED3-A29E0F994787}"/>
              </a:ext>
            </a:extLst>
          </p:cNvPr>
          <p:cNvGraphicFramePr>
            <a:graphicFrameLocks noGrp="1"/>
          </p:cNvGraphicFramePr>
          <p:nvPr>
            <p:ph sz="quarter" idx="10"/>
            <p:extLst>
              <p:ext uri="{D42A27DB-BD31-4B8C-83A1-F6EECF244321}">
                <p14:modId xmlns:p14="http://schemas.microsoft.com/office/powerpoint/2010/main" val="1600705975"/>
              </p:ext>
            </p:extLst>
          </p:nvPr>
        </p:nvGraphicFramePr>
        <p:xfrm>
          <a:off x="623888" y="1268412"/>
          <a:ext cx="11112500" cy="4959178"/>
        </p:xfrm>
        <a:graphic>
          <a:graphicData uri="http://schemas.openxmlformats.org/drawingml/2006/table">
            <a:tbl>
              <a:tblPr firstRow="1" bandRow="1">
                <a:tableStyleId>{93296810-A885-4BE3-A3E7-6D5BEEA58F35}</a:tableStyleId>
              </a:tblPr>
              <a:tblGrid>
                <a:gridCol w="11112500">
                  <a:extLst>
                    <a:ext uri="{9D8B030D-6E8A-4147-A177-3AD203B41FA5}">
                      <a16:colId xmlns:a16="http://schemas.microsoft.com/office/drawing/2014/main" val="975870081"/>
                    </a:ext>
                  </a:extLst>
                </a:gridCol>
              </a:tblGrid>
              <a:tr h="609549">
                <a:tc>
                  <a:txBody>
                    <a:bodyPr/>
                    <a:lstStyle/>
                    <a:p>
                      <a:pPr algn="ctr"/>
                      <a:r>
                        <a:rPr lang="fr-FR" sz="1800" b="1" spc="300" dirty="0">
                          <a:solidFill>
                            <a:schemeClr val="bg1"/>
                          </a:solidFill>
                        </a:rPr>
                        <a:t>DOCUMENTS PRÉPARATOIRES À FOURNIR (</a:t>
                      </a:r>
                      <a:r>
                        <a:rPr lang="fr-FR" sz="1800" b="1" u="sng" spc="300" dirty="0">
                          <a:solidFill>
                            <a:schemeClr val="bg1"/>
                          </a:solidFill>
                        </a:rPr>
                        <a:t>si disponibles</a:t>
                      </a:r>
                      <a:r>
                        <a:rPr lang="fr-FR" sz="1800" b="1" spc="300" dirty="0">
                          <a:solidFill>
                            <a:schemeClr val="bg1"/>
                          </a:solidFill>
                        </a:rPr>
                        <a:t>)</a:t>
                      </a:r>
                    </a:p>
                  </a:txBody>
                  <a:tcPr/>
                </a:tc>
                <a:extLst>
                  <a:ext uri="{0D108BD9-81ED-4DB2-BD59-A6C34878D82A}">
                    <a16:rowId xmlns:a16="http://schemas.microsoft.com/office/drawing/2014/main" val="288897099"/>
                  </a:ext>
                </a:extLst>
              </a:tr>
              <a:tr h="4349629">
                <a:tc>
                  <a:txBody>
                    <a:bodyPr/>
                    <a:lstStyle/>
                    <a:p>
                      <a:pPr marL="0" indent="0" algn="l" rtl="0" eaLnBrk="1" fontAlgn="b" latinLnBrk="0" hangingPunct="1">
                        <a:spcBef>
                          <a:spcPts val="0"/>
                        </a:spcBef>
                        <a:spcAft>
                          <a:spcPts val="0"/>
                        </a:spcAft>
                        <a:buFont typeface="Arial" panose="020B0604020202020204" pitchFamily="34" charset="0"/>
                        <a:buNone/>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Exemples : </a:t>
                      </a:r>
                    </a:p>
                    <a:p>
                      <a:pPr marL="285750" indent="-285750" algn="l" rtl="0" eaLnBrk="1" fontAlgn="b" latinLnBrk="0" hangingPunct="1">
                        <a:spcBef>
                          <a:spcPts val="0"/>
                        </a:spcBef>
                        <a:spcAft>
                          <a:spcPts val="0"/>
                        </a:spcAft>
                        <a:buFont typeface="Arial" panose="020B0604020202020204" pitchFamily="34" charset="0"/>
                        <a:buChar char="•"/>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Etat des réflexions sur la faisabilité</a:t>
                      </a:r>
                    </a:p>
                    <a:p>
                      <a:pPr marL="285750" indent="-285750" algn="l" rtl="0" eaLnBrk="1" fontAlgn="b" latinLnBrk="0" hangingPunct="1">
                        <a:spcBef>
                          <a:spcPts val="0"/>
                        </a:spcBef>
                        <a:spcAft>
                          <a:spcPts val="0"/>
                        </a:spcAft>
                        <a:buFont typeface="Arial" panose="020B0604020202020204" pitchFamily="34" charset="0"/>
                        <a:buChar char="•"/>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Etude de marché</a:t>
                      </a:r>
                    </a:p>
                    <a:p>
                      <a:pPr marL="285750" indent="-285750" algn="l" rtl="0" eaLnBrk="1" fontAlgn="b" latinLnBrk="0" hangingPunct="1">
                        <a:spcBef>
                          <a:spcPts val="0"/>
                        </a:spcBef>
                        <a:spcAft>
                          <a:spcPts val="0"/>
                        </a:spcAft>
                        <a:buFont typeface="Arial" panose="020B0604020202020204" pitchFamily="34" charset="0"/>
                        <a:buChar char="•"/>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Organigramme</a:t>
                      </a:r>
                    </a:p>
                    <a:p>
                      <a:pPr marL="285750" indent="-285750" algn="l" rtl="0" eaLnBrk="1" fontAlgn="b" latinLnBrk="0" hangingPunct="1">
                        <a:spcBef>
                          <a:spcPts val="0"/>
                        </a:spcBef>
                        <a:spcAft>
                          <a:spcPts val="0"/>
                        </a:spcAft>
                        <a:buFont typeface="Arial" panose="020B0604020202020204" pitchFamily="34" charset="0"/>
                        <a:buChar char="•"/>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Cahier des charges </a:t>
                      </a:r>
                    </a:p>
                    <a:p>
                      <a:pPr marL="285750" indent="-285750" algn="l" rtl="0" eaLnBrk="1" fontAlgn="b" latinLnBrk="0" hangingPunct="1">
                        <a:spcBef>
                          <a:spcPts val="0"/>
                        </a:spcBef>
                        <a:spcAft>
                          <a:spcPts val="0"/>
                        </a:spcAft>
                        <a:buFont typeface="Arial" panose="020B0604020202020204" pitchFamily="34" charset="0"/>
                        <a:buChar char="•"/>
                      </a:pPr>
                      <a:r>
                        <a:rPr lang="fr-FR" sz="1200" b="0" i="1" u="none" strike="noStrike" kern="1200" dirty="0">
                          <a:solidFill>
                            <a:schemeClr val="tx2"/>
                          </a:solidFill>
                          <a:effectLst/>
                          <a:highlight>
                            <a:srgbClr val="FFFF00"/>
                          </a:highlight>
                          <a:ea typeface="Calibri" panose="020F0502020204030204" pitchFamily="34" charset="0"/>
                          <a:cs typeface="Calibri" panose="020F0502020204030204" pitchFamily="34" charset="0"/>
                        </a:rPr>
                        <a:t>…</a:t>
                      </a:r>
                    </a:p>
                    <a:p>
                      <a:endParaRPr lang="fr-FR" dirty="0"/>
                    </a:p>
                  </a:txBody>
                  <a:tcPr/>
                </a:tc>
                <a:extLst>
                  <a:ext uri="{0D108BD9-81ED-4DB2-BD59-A6C34878D82A}">
                    <a16:rowId xmlns:a16="http://schemas.microsoft.com/office/drawing/2014/main" val="946214024"/>
                  </a:ext>
                </a:extLst>
              </a:tr>
            </a:tbl>
          </a:graphicData>
        </a:graphic>
      </p:graphicFrame>
    </p:spTree>
    <p:extLst>
      <p:ext uri="{BB962C8B-B14F-4D97-AF65-F5344CB8AC3E}">
        <p14:creationId xmlns:p14="http://schemas.microsoft.com/office/powerpoint/2010/main" val="3115026416"/>
      </p:ext>
    </p:extLst>
  </p:cSld>
  <p:clrMapOvr>
    <a:masterClrMapping/>
  </p:clrMapOvr>
</p:sld>
</file>

<file path=ppt/theme/theme1.xml><?xml version="1.0" encoding="utf-8"?>
<a:theme xmlns:a="http://schemas.openxmlformats.org/drawingml/2006/main" name="Titre et contenu">
  <a:themeElements>
    <a:clrScheme name="Personnalisé 1">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Titre et contenu">
  <a:themeElements>
    <a:clrScheme name="Personnalisé 2">
      <a:dk1>
        <a:srgbClr val="786E64"/>
      </a:dk1>
      <a:lt1>
        <a:srgbClr val="FFFFFF"/>
      </a:lt1>
      <a:dk2>
        <a:srgbClr val="5E514D"/>
      </a:dk2>
      <a:lt2>
        <a:srgbClr val="FFCD00"/>
      </a:lt2>
      <a:accent1>
        <a:srgbClr val="FFCD00"/>
      </a:accent1>
      <a:accent2>
        <a:srgbClr val="00789A"/>
      </a:accent2>
      <a:accent3>
        <a:srgbClr val="C83764"/>
      </a:accent3>
      <a:accent4>
        <a:srgbClr val="00B388"/>
      </a:accent4>
      <a:accent5>
        <a:srgbClr val="EB7800"/>
      </a:accent5>
      <a:accent6>
        <a:srgbClr val="1D428A"/>
      </a:accent6>
      <a:hlink>
        <a:srgbClr val="000000"/>
      </a:hlink>
      <a:folHlink>
        <a:srgbClr val="C8C8C8"/>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68a76f-5b9a-4eb4-8997-e42a2984439b">
      <Terms xmlns="http://schemas.microsoft.com/office/infopath/2007/PartnerControls"/>
    </lcf76f155ced4ddcb4097134ff3c332f>
    <TaxCatchAll xmlns="27b2d5ab-6878-4bf3-885c-06f6f6081c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A0BE1CB94AAF43A97B435637BCCBEC" ma:contentTypeVersion="15" ma:contentTypeDescription="Crée un document." ma:contentTypeScope="" ma:versionID="fb7130d89b1a4ef31667761ed58547e7">
  <xsd:schema xmlns:xsd="http://www.w3.org/2001/XMLSchema" xmlns:xs="http://www.w3.org/2001/XMLSchema" xmlns:p="http://schemas.microsoft.com/office/2006/metadata/properties" xmlns:ns2="5e68a76f-5b9a-4eb4-8997-e42a2984439b" xmlns:ns3="27b2d5ab-6878-4bf3-885c-06f6f6081ccb" targetNamespace="http://schemas.microsoft.com/office/2006/metadata/properties" ma:root="true" ma:fieldsID="58e2541812041f952e3264dfe595c0af" ns2:_="" ns3:_="">
    <xsd:import namespace="5e68a76f-5b9a-4eb4-8997-e42a2984439b"/>
    <xsd:import namespace="27b2d5ab-6878-4bf3-885c-06f6f6081c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68a76f-5b9a-4eb4-8997-e42a29844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5bfe009-0698-4f0a-aaca-d9746fe593d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b2d5ab-6878-4bf3-885c-06f6f6081c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c4f67-4a74-41f7-8576-60892281378f}" ma:internalName="TaxCatchAll" ma:showField="CatchAllData" ma:web="27b2d5ab-6878-4bf3-885c-06f6f6081cc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E596F-C620-49A7-BEE1-93222AE1E89A}">
  <ds:schemaRefs>
    <ds:schemaRef ds:uri="http://schemas.microsoft.com/office/2006/documentManagement/types"/>
    <ds:schemaRef ds:uri="http://schemas.microsoft.com/office/infopath/2007/PartnerControls"/>
    <ds:schemaRef ds:uri="27b2d5ab-6878-4bf3-885c-06f6f6081ccb"/>
    <ds:schemaRef ds:uri="http://purl.org/dc/elements/1.1/"/>
    <ds:schemaRef ds:uri="http://schemas.microsoft.com/office/2006/metadata/properties"/>
    <ds:schemaRef ds:uri="http://purl.org/dc/terms/"/>
    <ds:schemaRef ds:uri="5e68a76f-5b9a-4eb4-8997-e42a2984439b"/>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2796DE-DDE0-4142-97A2-D06E452F217B}">
  <ds:schemaRefs>
    <ds:schemaRef ds:uri="27b2d5ab-6878-4bf3-885c-06f6f6081ccb"/>
    <ds:schemaRef ds:uri="5e68a76f-5b9a-4eb4-8997-e42a29844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9BDF7D-6622-44B6-B7ED-7ADB554D0A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TotalTime>
  <Words>1934</Words>
  <Application>Microsoft Office PowerPoint</Application>
  <PresentationFormat>Grand écran</PresentationFormat>
  <Paragraphs>250</Paragraphs>
  <Slides>16</Slides>
  <Notes>12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16</vt:i4>
      </vt:variant>
    </vt:vector>
  </HeadingPairs>
  <TitlesOfParts>
    <vt:vector size="26" baseType="lpstr">
      <vt:lpstr>Arial</vt:lpstr>
      <vt:lpstr>Barlow</vt:lpstr>
      <vt:lpstr>Barlow Condensed Black</vt:lpstr>
      <vt:lpstr>Calibri</vt:lpstr>
      <vt:lpstr>Google Sans</vt:lpstr>
      <vt:lpstr>Helvetica</vt:lpstr>
      <vt:lpstr>Impact</vt:lpstr>
      <vt:lpstr>Wingdings</vt:lpstr>
      <vt:lpstr>Titre et contenu</vt:lpstr>
      <vt:lpstr>1_Titre et contenu</vt:lpstr>
      <vt:lpstr>Présentation PowerPoint</vt:lpstr>
      <vt:lpstr>Présentation PowerPoint</vt:lpstr>
      <vt:lpstr>RAPPEL DU CAHIER DES CHARGES (1/2)</vt:lpstr>
      <vt:lpstr>RAPPEL DU CAHIER DES CHARGES (2/2)</vt:lpstr>
      <vt:lpstr>TYPOLOGIE DE MISSION (COCHER EN FONCTION DE LA MISSION RETENUE)</vt:lpstr>
      <vt:lpstr>TYPOLOGIE DE MISSION (COCHER EN FONCTION DE LA MISSION RETENUE)</vt:lpstr>
      <vt:lpstr>Présentation PowerPoint</vt:lpstr>
      <vt:lpstr>CONTEXTE &amp; OBJECTIFS DE L'ENTREPRISE</vt:lpstr>
      <vt:lpstr>ORGANISATION ET PLANNING DE LA DÉMARCHE (1/2)</vt:lpstr>
      <vt:lpstr>ORGANISATION ET PLANNING DE LA DÉMARCHE (2/2)</vt:lpstr>
      <vt:lpstr>PRÉSENTATION DE L’EXPERT CONSEIL  Expert : Nom Prénom  Entité : Nom Entreprise   SIRET : XXXXXXXXXXXXXX</vt:lpstr>
      <vt:lpstr>PROPOSITION FINANCIÈRE</vt:lpstr>
      <vt:lpstr>SIGNATURE DE LA PRÉSENTE PROPOSITION DE MISSION</vt:lpstr>
      <vt:lpstr>CLÔTURE DU DIAGNOSTIC AXES INNOVATION</vt:lpstr>
      <vt:lpstr>PROCHAINES ÉTAPES</vt:lpstr>
      <vt:lpstr>Présentation PowerPoint</vt:lpstr>
    </vt:vector>
  </TitlesOfParts>
  <Company>ICDC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4 lignes maximum</dc:title>
  <dc:subject>BPI</dc:subject>
  <dc:creator>Raulic, Charlotte</dc:creator>
  <cp:lastModifiedBy>Silvia DIAZ PIQUER</cp:lastModifiedBy>
  <cp:revision>2</cp:revision>
  <cp:lastPrinted>2015-05-20T15:55:46Z</cp:lastPrinted>
  <dcterms:created xsi:type="dcterms:W3CDTF">2013-07-05T08:00:59Z</dcterms:created>
  <dcterms:modified xsi:type="dcterms:W3CDTF">2026-01-16T16:18:34Z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0x01010069A0BE1CB94AAF43A97B435637BCCBEC</vt:lpwstr>
  </property>
  <property fmtid="{D5CDD505-2E9C-101B-9397-08002B2CF9AE}" pid="3" name="MSIP_Label_26615553-48f4-466c-a66f-a3bb9a6459c5_Enabled">
    <vt:lpwstr>true</vt:lpwstr>
  </property>
  <property fmtid="{D5CDD505-2E9C-101B-9397-08002B2CF9AE}" pid="4" name="MSIP_Label_26615553-48f4-466c-a66f-a3bb9a6459c5_SetDate">
    <vt:lpwstr>2023-01-16T17:09:14Z</vt:lpwstr>
  </property>
  <property fmtid="{D5CDD505-2E9C-101B-9397-08002B2CF9AE}" pid="5" name="MSIP_Label_26615553-48f4-466c-a66f-a3bb9a6459c5_Method">
    <vt:lpwstr>Standard</vt:lpwstr>
  </property>
  <property fmtid="{D5CDD505-2E9C-101B-9397-08002B2CF9AE}" pid="6" name="MSIP_Label_26615553-48f4-466c-a66f-a3bb9a6459c5_Name">
    <vt:lpwstr>C1 - Interne</vt:lpwstr>
  </property>
  <property fmtid="{D5CDD505-2E9C-101B-9397-08002B2CF9AE}" pid="7" name="MSIP_Label_26615553-48f4-466c-a66f-a3bb9a6459c5_SiteId">
    <vt:lpwstr>1fbeb981-82a8-4cd1-8a51-a83806530676</vt:lpwstr>
  </property>
  <property fmtid="{D5CDD505-2E9C-101B-9397-08002B2CF9AE}" pid="8" name="MSIP_Label_26615553-48f4-466c-a66f-a3bb9a6459c5_ActionId">
    <vt:lpwstr>fb008dda-511f-4af8-85e8-733b760832b4</vt:lpwstr>
  </property>
  <property fmtid="{D5CDD505-2E9C-101B-9397-08002B2CF9AE}" pid="9" name="MSIP_Label_26615553-48f4-466c-a66f-a3bb9a6459c5_ContentBits">
    <vt:lpwstr>0</vt:lpwstr>
  </property>
  <property fmtid="{D5CDD505-2E9C-101B-9397-08002B2CF9AE}" pid="10" name="MediaServiceImageTags">
    <vt:lpwstr/>
  </property>
  <property fmtid="{D5CDD505-2E9C-101B-9397-08002B2CF9AE}" pid="11" name="MSIP_Label_26615553-48f4-466c-a66f-a3bb9a6459c5_Tag">
    <vt:lpwstr>10, 3, 0, 2</vt:lpwstr>
  </property>
</Properties>
</file>